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jpeg" ContentType="image/jpeg"/>
  <Override PartName="/ppt/media/image1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42.wmf" ContentType="image/x-wmf"/>
  <Override PartName="/ppt/media/image31.png" ContentType="image/png"/>
  <Override PartName="/ppt/media/image43.wmf" ContentType="image/x-wmf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4.png" ContentType="image/png"/>
  <Override PartName="/ppt/media/image45.png" ContentType="image/png"/>
  <Override PartName="/ppt/media/image4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72" r:id="rId11"/>
    <p:sldMasterId id="2147483674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</p:sldIdLst>
  <p:sldSz cx="6858000" cy="9906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クリックしてスライドを移動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ja-JP" sz="2000" strike="noStrike" u="none">
                <a:solidFill>
                  <a:srgbClr val="000000"/>
                </a:solidFill>
                <a:uFillTx/>
                <a:latin typeface="Arial"/>
              </a:rPr>
              <a:t>クリックしてノートの書式を編集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&lt;ヘッダー&gt;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&lt;日付/時刻&gt;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&lt;フッター&gt;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r">
              <a:buNone/>
            </a:pPr>
            <a:fld id="{738C9E37-5A27-43E4-BE37-4C292D8C53DA}" type="slidenum"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&lt;番号&gt;</a:t>
            </a:fld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PlaceHolder 1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Calibri"/>
                <a:ea typeface="ＭＳ Ｐゴシック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D137F7B-047A-4E13-A707-7ADE384F52EC}" type="slidenum">
              <a:rPr b="0" lang="en-US" sz="1200" strike="noStrike" u="none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&lt;番号&gt;</a:t>
            </a:fld>
            <a:endParaRPr b="0" lang="en-US" sz="12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1080" name="PlaceHolder 2"/>
          <p:cNvSpPr>
            <a:spLocks noGrp="1"/>
          </p:cNvSpPr>
          <p:nvPr>
            <p:ph type="sldImg"/>
          </p:nvPr>
        </p:nvSpPr>
        <p:spPr>
          <a:xfrm>
            <a:off x="2360520" y="1143000"/>
            <a:ext cx="2136240" cy="3085920"/>
          </a:xfrm>
          <a:prstGeom prst="rect">
            <a:avLst/>
          </a:prstGeom>
          <a:ln w="0">
            <a:noFill/>
          </a:ln>
        </p:spPr>
      </p:sp>
      <p:sp>
        <p:nvSpPr>
          <p:cNvPr id="1081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PlaceHolder 1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Calibri"/>
                <a:ea typeface="ＭＳ Ｐゴシック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0DCD615-015D-4A26-8C2F-90D5C7AFAB96}" type="slidenum">
              <a:rPr b="0" lang="en-US" sz="1200" strike="noStrike" u="none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&lt;番号&gt;</a:t>
            </a:fld>
            <a:endParaRPr b="0" lang="en-US" sz="12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1083" name="PlaceHolder 2"/>
          <p:cNvSpPr>
            <a:spLocks noGrp="1"/>
          </p:cNvSpPr>
          <p:nvPr>
            <p:ph type="sldImg"/>
          </p:nvPr>
        </p:nvSpPr>
        <p:spPr>
          <a:xfrm>
            <a:off x="2360520" y="1143000"/>
            <a:ext cx="2136240" cy="3085920"/>
          </a:xfrm>
          <a:prstGeom prst="rect">
            <a:avLst/>
          </a:prstGeom>
          <a:ln w="0">
            <a:noFill/>
          </a:ln>
        </p:spPr>
      </p:sp>
      <p:sp>
        <p:nvSpPr>
          <p:cNvPr id="1084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PlaceHolder 1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Calibri"/>
                <a:ea typeface="ＭＳ Ｐゴシック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63AA369-BCAD-4930-B945-9115B13E55DA}" type="slidenum">
              <a:rPr b="0" lang="en-US" sz="1200" strike="noStrike" u="none">
                <a:solidFill>
                  <a:srgbClr val="000000"/>
                </a:solidFill>
                <a:uFillTx/>
                <a:latin typeface="Calibri"/>
                <a:ea typeface="ＭＳ Ｐゴシック"/>
              </a:rPr>
              <a:t>&lt;番号&gt;</a:t>
            </a:fld>
            <a:endParaRPr b="0" lang="en-US" sz="12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1086" name="PlaceHolder 2"/>
          <p:cNvSpPr>
            <a:spLocks noGrp="1"/>
          </p:cNvSpPr>
          <p:nvPr>
            <p:ph type="sldImg"/>
          </p:nvPr>
        </p:nvSpPr>
        <p:spPr>
          <a:xfrm>
            <a:off x="2360520" y="1143000"/>
            <a:ext cx="2136240" cy="3085920"/>
          </a:xfrm>
          <a:prstGeom prst="rect">
            <a:avLst/>
          </a:prstGeom>
          <a:ln w="0">
            <a:noFill/>
          </a:ln>
        </p:spPr>
      </p:sp>
      <p:sp>
        <p:nvSpPr>
          <p:cNvPr id="1087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16000" indent="-216000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5628519-D85C-4738-B3DB-F59E7E67E80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7FED6DDE-2CAC-4661-A116-7FC428A61E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398940AE-0106-49C6-BEBF-C3FAAA0F957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9942B8B-6B89-42B6-A051-A3CFCDE0FCD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DFB78CC6-9B4B-48A1-9F9A-B0763668A9C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F1411E3C-EEAD-41FA-B325-50EC1C5C623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CB50B7EC-4EF2-489F-969D-4711B454B43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0BC36C7A-772F-4163-B296-1CCD9251726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65AB05C9-0A53-42CA-B762-142AFCA5F75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8EB4597-6922-411C-A4EC-BC77CEF20C7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27D4A4E-C04E-4B8B-8612-2629379C1FA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379EB33-661C-4A43-85C6-3B488F685BD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F49BBED-2F82-4F79-BEED-874EC0F1760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317680"/>
            <a:ext cx="3011760" cy="57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05320" y="2317680"/>
            <a:ext cx="3011760" cy="57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063B4D92-5217-4A0D-85C5-61150C8B16F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AC5D196D-8E39-4D57-AB7C-0A63EFB7DBF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8D7F64FE-D21F-44B4-9300-FD0321867BC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1693C8CD-7F4B-4819-A307-D6A72AA85A7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ja-JP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6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7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57160" y="1621080"/>
            <a:ext cx="5143320" cy="3448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417960">
              <a:lnSpc>
                <a:spcPct val="90000"/>
              </a:lnSpc>
              <a:buNone/>
            </a:pPr>
            <a:r>
              <a:rPr b="0" lang="ja-JP" sz="274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27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&lt;日付/時刻&gt;</a:t>
            </a:r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&lt;フッター&gt;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6C6C744-D1DB-4A94-ABB9-09C728154573}" type="slidenum"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&lt;番号&gt;</a:t>
            </a:fld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72320" y="660240"/>
            <a:ext cx="2211480" cy="231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17960">
              <a:lnSpc>
                <a:spcPct val="90000"/>
              </a:lnSpc>
              <a:buNone/>
            </a:pPr>
            <a:r>
              <a:rPr b="0" lang="ja-JP" sz="147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147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2915640" y="1426320"/>
            <a:ext cx="3471480" cy="7039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04400" indent="-104400" defTabSz="417960">
              <a:lnSpc>
                <a:spcPct val="90000"/>
              </a:lnSpc>
              <a:spcBef>
                <a:spcPts val="456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47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4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3135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28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28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28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5223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09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0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7315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92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9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9403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92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9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72320" y="2971800"/>
            <a:ext cx="2211480" cy="550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17960">
              <a:lnSpc>
                <a:spcPct val="90000"/>
              </a:lnSpc>
              <a:spcBef>
                <a:spcPts val="456"/>
              </a:spcBef>
              <a:buNone/>
              <a:tabLst>
                <a:tab algn="l" pos="0"/>
              </a:tabLst>
            </a:pPr>
            <a:r>
              <a:rPr b="0" lang="ja-JP" sz="73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73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dt" idx="28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&lt;日付/時刻&gt;</a:t>
            </a:r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ftr" idx="29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&lt;フッター&gt;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68" name="PlaceHolder 6"/>
          <p:cNvSpPr>
            <a:spLocks noGrp="1"/>
          </p:cNvSpPr>
          <p:nvPr>
            <p:ph type="sldNum" idx="30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D711961-FE6B-4475-AED5-D5789315C8BD}" type="slidenum"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&lt;番号&gt;</a:t>
            </a:fld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72320" y="660240"/>
            <a:ext cx="2211480" cy="2311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17960">
              <a:lnSpc>
                <a:spcPct val="90000"/>
              </a:lnSpc>
              <a:buNone/>
            </a:pPr>
            <a:r>
              <a:rPr b="0" lang="ja-JP" sz="147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147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915640" y="1426320"/>
            <a:ext cx="3471480" cy="7039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1470" strike="noStrike" u="none">
                <a:solidFill>
                  <a:schemeClr val="dk1"/>
                </a:solidFill>
                <a:uFillTx/>
                <a:latin typeface="Calibri"/>
              </a:rPr>
              <a:t>クリックしてアウトラインのテキストを編集</a:t>
            </a:r>
            <a:endParaRPr b="0" lang="en-US" sz="14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70" strike="noStrike" u="none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ja-JP" sz="147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14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70" strike="noStrike" u="none">
                <a:solidFill>
                  <a:schemeClr val="dk1"/>
                </a:solidFill>
                <a:uFillTx/>
                <a:latin typeface="Calibri"/>
              </a:rPr>
              <a:t>3</a:t>
            </a:r>
            <a:r>
              <a:rPr b="0" lang="ja-JP" sz="147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14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70" strike="noStrike" u="none">
                <a:solidFill>
                  <a:schemeClr val="dk1"/>
                </a:solidFill>
                <a:uFillTx/>
                <a:latin typeface="Calibri"/>
              </a:rPr>
              <a:t>4</a:t>
            </a:r>
            <a:r>
              <a:rPr b="0" lang="ja-JP" sz="147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14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70" strike="noStrike" u="none">
                <a:solidFill>
                  <a:schemeClr val="dk1"/>
                </a:solidFill>
                <a:uFillTx/>
                <a:latin typeface="Calibri"/>
              </a:rPr>
              <a:t>5</a:t>
            </a:r>
            <a:r>
              <a:rPr b="0" lang="ja-JP" sz="147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14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70" strike="noStrike" u="none">
                <a:solidFill>
                  <a:schemeClr val="dk1"/>
                </a:solidFill>
                <a:uFillTx/>
                <a:latin typeface="Calibri"/>
              </a:rPr>
              <a:t>6</a:t>
            </a:r>
            <a:r>
              <a:rPr b="0" lang="ja-JP" sz="147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147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70" strike="noStrike" u="none">
                <a:solidFill>
                  <a:schemeClr val="dk1"/>
                </a:solidFill>
                <a:uFillTx/>
                <a:latin typeface="Calibri"/>
              </a:rPr>
              <a:t>7</a:t>
            </a:r>
            <a:r>
              <a:rPr b="0" lang="ja-JP" sz="147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147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72320" y="2971800"/>
            <a:ext cx="2211480" cy="550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17960">
              <a:lnSpc>
                <a:spcPct val="90000"/>
              </a:lnSpc>
              <a:spcBef>
                <a:spcPts val="456"/>
              </a:spcBef>
              <a:buNone/>
              <a:tabLst>
                <a:tab algn="l" pos="0"/>
              </a:tabLst>
            </a:pPr>
            <a:r>
              <a:rPr b="0" lang="ja-JP" sz="73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73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dt" idx="31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&lt;日付/時刻&gt;</a:t>
            </a:r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ftr" idx="32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&lt;フッター&gt;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sldNum" idx="33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2DD1373-3F27-4184-BAC9-91BBE1D7BCC2}" type="slidenum"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&lt;番号&gt;</a:t>
            </a:fld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17960">
              <a:lnSpc>
                <a:spcPct val="90000"/>
              </a:lnSpc>
              <a:buNone/>
            </a:pPr>
            <a:r>
              <a:rPr b="0" lang="ja-JP" sz="201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201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5914800" cy="628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04400" indent="-104400" defTabSz="417960">
              <a:lnSpc>
                <a:spcPct val="90000"/>
              </a:lnSpc>
              <a:spcBef>
                <a:spcPts val="456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28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3135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09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0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5223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92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9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7315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9403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4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ftr" idx="5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sldNum" idx="6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3031D19-917F-421A-A7CF-8180F7C85287}" type="slidenum"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761200" y="937800"/>
            <a:ext cx="830880" cy="1492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417960">
              <a:lnSpc>
                <a:spcPct val="90000"/>
              </a:lnSpc>
              <a:buNone/>
            </a:pPr>
            <a:r>
              <a:rPr b="0" lang="ja-JP" sz="201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201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265320" y="937800"/>
            <a:ext cx="2409840" cy="14922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04400" indent="-104400" defTabSz="417960">
              <a:lnSpc>
                <a:spcPct val="90000"/>
              </a:lnSpc>
              <a:spcBef>
                <a:spcPts val="456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28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3135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09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0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5223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92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9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7315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9403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dt" idx="7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8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9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6310C43-9E90-44C9-827B-2847B919977D}" type="slidenum"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17960">
              <a:lnSpc>
                <a:spcPct val="90000"/>
              </a:lnSpc>
              <a:buNone/>
            </a:pPr>
            <a:r>
              <a:rPr b="0" lang="ja-JP" sz="201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201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71600" y="2637000"/>
            <a:ext cx="5914800" cy="6284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04400" indent="-104400" defTabSz="417960">
              <a:lnSpc>
                <a:spcPct val="90000"/>
              </a:lnSpc>
              <a:spcBef>
                <a:spcPts val="456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28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3135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09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0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5223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92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9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7315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9403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dt" idx="10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ftr" idx="11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sldNum" idx="12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FAF1DF5-61F8-4FD6-927A-A44D785A6931}" type="slidenum"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68000" y="2469600"/>
            <a:ext cx="5914800" cy="4120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17960">
              <a:lnSpc>
                <a:spcPct val="90000"/>
              </a:lnSpc>
              <a:buNone/>
            </a:pPr>
            <a:r>
              <a:rPr b="0" lang="ja-JP" sz="274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274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68000" y="6629400"/>
            <a:ext cx="5914800" cy="2166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417960">
              <a:lnSpc>
                <a:spcPct val="90000"/>
              </a:lnSpc>
              <a:spcBef>
                <a:spcPts val="456"/>
              </a:spcBef>
              <a:buNone/>
              <a:tabLst>
                <a:tab algn="l" pos="0"/>
              </a:tabLst>
            </a:pPr>
            <a:r>
              <a:rPr b="0" lang="ja-JP" sz="109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マスター テキストの書式設定</a:t>
            </a:r>
            <a:endParaRPr b="0" lang="en-US" sz="10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13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4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5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305706D-36C7-4B83-838D-6D7C7B209409}" type="slidenum"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17960">
              <a:lnSpc>
                <a:spcPct val="90000"/>
              </a:lnSpc>
              <a:buNone/>
            </a:pPr>
            <a:r>
              <a:rPr b="0" lang="ja-JP" sz="201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201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265320" y="4686840"/>
            <a:ext cx="1620360" cy="1117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04400" indent="-104400" defTabSz="417960">
              <a:lnSpc>
                <a:spcPct val="90000"/>
              </a:lnSpc>
              <a:spcBef>
                <a:spcPts val="456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28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3135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09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0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5223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92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9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7315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9403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971720" y="4686840"/>
            <a:ext cx="1620360" cy="1117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04400" indent="-104400" defTabSz="417960">
              <a:lnSpc>
                <a:spcPct val="90000"/>
              </a:lnSpc>
              <a:spcBef>
                <a:spcPts val="456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28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3135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09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0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5223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92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9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7315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9403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16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2A4C051-7B68-468B-BEA6-F4CBB818F915}" type="slidenum"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7232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17960">
              <a:lnSpc>
                <a:spcPct val="90000"/>
              </a:lnSpc>
              <a:buNone/>
            </a:pPr>
            <a:r>
              <a:rPr b="0" lang="ja-JP" sz="201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201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72320" y="2428200"/>
            <a:ext cx="2900880" cy="118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17960">
              <a:lnSpc>
                <a:spcPct val="90000"/>
              </a:lnSpc>
              <a:spcBef>
                <a:spcPts val="456"/>
              </a:spcBef>
              <a:buNone/>
              <a:tabLst>
                <a:tab algn="l" pos="0"/>
              </a:tabLst>
            </a:pPr>
            <a:r>
              <a:rPr b="1" lang="ja-JP" sz="109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0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72320" y="3618360"/>
            <a:ext cx="2900880" cy="532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04400" indent="-104400" defTabSz="417960">
              <a:lnSpc>
                <a:spcPct val="90000"/>
              </a:lnSpc>
              <a:spcBef>
                <a:spcPts val="456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28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3135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09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0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5223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92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9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7315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9403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3471840" y="2428200"/>
            <a:ext cx="2915280" cy="1189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417960">
              <a:lnSpc>
                <a:spcPct val="90000"/>
              </a:lnSpc>
              <a:spcBef>
                <a:spcPts val="456"/>
              </a:spcBef>
              <a:buNone/>
              <a:tabLst>
                <a:tab algn="l" pos="0"/>
              </a:tabLst>
            </a:pPr>
            <a:r>
              <a:rPr b="1" lang="ja-JP" sz="109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09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3471840" y="3618360"/>
            <a:ext cx="2915280" cy="532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04400" indent="-104400" defTabSz="417960">
              <a:lnSpc>
                <a:spcPct val="90000"/>
              </a:lnSpc>
              <a:spcBef>
                <a:spcPts val="456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280" strike="noStrike" u="none">
                <a:solidFill>
                  <a:schemeClr val="dk1"/>
                </a:solidFill>
                <a:uFillTx/>
                <a:latin typeface="Calibri"/>
              </a:rPr>
              <a:t>マスター テキストの書式設定</a:t>
            </a: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3135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1090" strike="noStrike" u="none">
                <a:solidFill>
                  <a:schemeClr val="dk1"/>
                </a:solidFill>
                <a:uFillTx/>
                <a:latin typeface="Calibri"/>
              </a:rPr>
              <a:t>2 </a:t>
            </a:r>
            <a:r>
              <a:rPr b="0" lang="ja-JP" sz="109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10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52236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920" strike="noStrike" u="none">
                <a:solidFill>
                  <a:schemeClr val="dk1"/>
                </a:solidFill>
                <a:uFillTx/>
                <a:latin typeface="Calibri"/>
              </a:rPr>
              <a:t>3 </a:t>
            </a: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9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7315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4 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940320" indent="-104400" defTabSz="417960">
              <a:lnSpc>
                <a:spcPct val="90000"/>
              </a:lnSpc>
              <a:spcBef>
                <a:spcPts val="227"/>
              </a:spcBef>
              <a:buClr>
                <a:srgbClr val="000000"/>
              </a:buClr>
              <a:buFont typeface="Arial"/>
              <a:buChar char="•"/>
            </a:pP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第 </a:t>
            </a: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5 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dt" idx="19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ftr" idx="20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44" name="PlaceHolder 8"/>
          <p:cNvSpPr>
            <a:spLocks noGrp="1"/>
          </p:cNvSpPr>
          <p:nvPr>
            <p:ph type="sldNum" idx="21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AD8F3A6-85DC-4F96-A5F2-3FDE6335C5E2}" type="slidenum"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71600" y="527400"/>
            <a:ext cx="5914800" cy="1914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417960">
              <a:lnSpc>
                <a:spcPct val="90000"/>
              </a:lnSpc>
              <a:buNone/>
            </a:pPr>
            <a:r>
              <a:rPr b="0" lang="ja-JP" sz="2010" strike="noStrike" u="none">
                <a:solidFill>
                  <a:schemeClr val="dk1"/>
                </a:solidFill>
                <a:uFillTx/>
                <a:latin typeface="Calibri Light"/>
              </a:rPr>
              <a:t>マスター タイトルの書式設定</a:t>
            </a:r>
            <a:endParaRPr b="0" lang="en-US" sz="201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dt" idx="22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3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24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B474159-11F7-4193-9532-6B040E80D084}" type="slidenum"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5"/>
          </p:nvPr>
        </p:nvSpPr>
        <p:spPr>
          <a:xfrm>
            <a:off x="47160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 </a:t>
            </a:r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6"/>
          </p:nvPr>
        </p:nvSpPr>
        <p:spPr>
          <a:xfrm>
            <a:off x="2271600" y="9181440"/>
            <a:ext cx="231408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游明朝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游明朝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27"/>
          </p:nvPr>
        </p:nvSpPr>
        <p:spPr>
          <a:xfrm>
            <a:off x="4843440" y="9181440"/>
            <a:ext cx="1542600" cy="52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0F1D6E-ACA3-4E9E-8376-BE0346E003DA}" type="slidenum">
              <a:rPr b="0" lang="en-US" sz="55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1</a:t>
            </a:fld>
            <a:endParaRPr b="0" lang="en-US" sz="550" strike="noStrike" u="none">
              <a:solidFill>
                <a:srgbClr val="000000"/>
              </a:solidFill>
              <a:uFillTx/>
              <a:latin typeface="游明朝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342720" y="394920"/>
            <a:ext cx="6171840" cy="1653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ja-JP" sz="1800" strike="noStrike" u="none">
                <a:solidFill>
                  <a:schemeClr val="dk1"/>
                </a:solidFill>
                <a:uFillTx/>
                <a:latin typeface="Calibri"/>
              </a:rPr>
              <a:t>クリックしてタイトルテキストを編集</a:t>
            </a:r>
            <a:endParaRPr b="0" lang="en-US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342720" y="2317680"/>
            <a:ext cx="6171840" cy="5744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ja-JP" sz="1280" strike="noStrike" u="none">
                <a:solidFill>
                  <a:schemeClr val="dk1"/>
                </a:solidFill>
                <a:uFillTx/>
                <a:latin typeface="Calibri"/>
              </a:rPr>
              <a:t>クリックしてアウトラインのテキストを編集</a:t>
            </a:r>
            <a:endParaRPr b="0" lang="en-US" sz="128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920" strike="noStrike" u="none">
                <a:solidFill>
                  <a:schemeClr val="dk1"/>
                </a:solidFill>
                <a:uFillTx/>
                <a:latin typeface="Calibri"/>
              </a:rPr>
              <a:t>2</a:t>
            </a:r>
            <a:r>
              <a:rPr b="0" lang="ja-JP" sz="92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9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3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820" strike="noStrike" u="none">
                <a:solidFill>
                  <a:schemeClr val="dk1"/>
                </a:solidFill>
                <a:uFillTx/>
                <a:latin typeface="Calibri"/>
              </a:rPr>
              <a:t>4</a:t>
            </a:r>
            <a:r>
              <a:rPr b="0" lang="ja-JP" sz="82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82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5</a:t>
            </a:r>
            <a:r>
              <a:rPr b="0" lang="ja-JP" sz="200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6</a:t>
            </a:r>
            <a:r>
              <a:rPr b="0" lang="ja-JP" sz="200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uFillTx/>
                <a:latin typeface="Calibri"/>
              </a:rPr>
              <a:t>7</a:t>
            </a:r>
            <a:r>
              <a:rPr b="0" lang="ja-JP" sz="2000" strike="noStrike" u="none">
                <a:solidFill>
                  <a:schemeClr val="dk1"/>
                </a:solidFill>
                <a:uFillTx/>
                <a:latin typeface="Calibri"/>
              </a:rPr>
              <a:t>レベル目のアウトライン</a:t>
            </a:r>
            <a:endParaRPr b="0" lang="en-US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9.xml"/><Relationship Id="rId1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9.png"/><Relationship Id="rId8" Type="http://schemas.openxmlformats.org/officeDocument/2006/relationships/image" Target="../media/image9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19.png"/><Relationship Id="rId15" Type="http://schemas.openxmlformats.org/officeDocument/2006/relationships/image" Target="../media/image6.png"/><Relationship Id="rId16" Type="http://schemas.openxmlformats.org/officeDocument/2006/relationships/image" Target="../media/image10.png"/><Relationship Id="rId17" Type="http://schemas.openxmlformats.org/officeDocument/2006/relationships/image" Target="../media/image10.png"/><Relationship Id="rId18" Type="http://schemas.openxmlformats.org/officeDocument/2006/relationships/slideLayout" Target="../slideLayouts/slideLayout9.xml"/><Relationship Id="rId19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1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Relationship Id="rId15" Type="http://schemas.openxmlformats.org/officeDocument/2006/relationships/image" Target="../media/image33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slideLayout" Target="../slideLayouts/slideLayout9.xml"/><Relationship Id="rId19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6.png"/><Relationship Id="rId5" Type="http://schemas.openxmlformats.org/officeDocument/2006/relationships/image" Target="../media/image36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wmf"/><Relationship Id="rId10" Type="http://schemas.openxmlformats.org/officeDocument/2006/relationships/image" Target="../media/image43.wmf"/><Relationship Id="rId11" Type="http://schemas.openxmlformats.org/officeDocument/2006/relationships/hyperlink" Target="https://firefly.adobe.com/" TargetMode="External"/><Relationship Id="rId12" Type="http://schemas.openxmlformats.org/officeDocument/2006/relationships/image" Target="../media/image44.png"/><Relationship Id="rId13" Type="http://schemas.openxmlformats.org/officeDocument/2006/relationships/hyperlink" Target="https://firefly.adobe.com/" TargetMode="External"/><Relationship Id="rId14" Type="http://schemas.openxmlformats.org/officeDocument/2006/relationships/image" Target="../media/image45.png"/><Relationship Id="rId15" Type="http://schemas.openxmlformats.org/officeDocument/2006/relationships/hyperlink" Target="https://fbnw.canon.jp/main/LeafletList.do?download_Type=2" TargetMode="External"/><Relationship Id="rId16" Type="http://schemas.openxmlformats.org/officeDocument/2006/relationships/image" Target="../media/image46.png"/><Relationship Id="rId17" Type="http://schemas.openxmlformats.org/officeDocument/2006/relationships/slideLayout" Target="../slideLayouts/slideLayout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1026"/>
          <p:cNvSpPr/>
          <p:nvPr/>
        </p:nvSpPr>
        <p:spPr>
          <a:xfrm>
            <a:off x="-1440" y="0"/>
            <a:ext cx="6857640" cy="146196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800" strike="noStrike" u="none">
              <a:solidFill>
                <a:srgbClr val="000000"/>
              </a:solidFill>
              <a:uFillTx/>
              <a:latin typeface="Times New Roman"/>
              <a:ea typeface="ＭＳ Ｐゴシック"/>
            </a:endParaRPr>
          </a:p>
        </p:txBody>
      </p:sp>
      <p:sp>
        <p:nvSpPr>
          <p:cNvPr id="82" name="Text Box 6"/>
          <p:cNvSpPr/>
          <p:nvPr/>
        </p:nvSpPr>
        <p:spPr>
          <a:xfrm>
            <a:off x="4038480" y="9196560"/>
            <a:ext cx="1699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609480">
              <a:lnSpc>
                <a:spcPct val="100000"/>
              </a:lnSpc>
              <a:tabLst>
                <a:tab algn="l" pos="0"/>
              </a:tabLst>
            </a:pPr>
            <a:r>
              <a:rPr b="1" lang="en-US" sz="800" strike="noStrike" u="none">
                <a:solidFill>
                  <a:srgbClr val="ff0000"/>
                </a:solidFill>
                <a:uFillTx/>
                <a:latin typeface="Arial"/>
                <a:ea typeface="ＭＳ Ｐゴシック"/>
              </a:rPr>
              <a:t>■</a:t>
            </a:r>
            <a:r>
              <a:rPr b="1" lang="en-US" sz="800" strike="noStrike" u="none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 </a:t>
            </a:r>
            <a:r>
              <a:rPr b="1" lang="ja-JP" sz="800" strike="noStrike" u="none">
                <a:solidFill>
                  <a:srgbClr val="333333"/>
                </a:solidFill>
                <a:uFillTx/>
                <a:latin typeface="Arial"/>
                <a:ea typeface="ＭＳ Ｐゴシック"/>
              </a:rPr>
              <a:t>ご発注はこちらへ！</a:t>
            </a: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AutoShape 7"/>
          <p:cNvSpPr/>
          <p:nvPr/>
        </p:nvSpPr>
        <p:spPr>
          <a:xfrm>
            <a:off x="4032360" y="9323280"/>
            <a:ext cx="2819160" cy="574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e7e6e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84" name="Text Box 10"/>
          <p:cNvSpPr/>
          <p:nvPr/>
        </p:nvSpPr>
        <p:spPr>
          <a:xfrm>
            <a:off x="6572160" y="9786240"/>
            <a:ext cx="2203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r" defTabSz="560520">
              <a:lnSpc>
                <a:spcPct val="100000"/>
              </a:lnSpc>
              <a:spcBef>
                <a:spcPts val="249"/>
              </a:spcBef>
              <a:tabLst>
                <a:tab algn="l" pos="0"/>
              </a:tabLst>
            </a:pPr>
            <a:r>
              <a:rPr b="0" lang="en-US" sz="500" strike="noStrike" u="none">
                <a:solidFill>
                  <a:srgbClr val="eeece1"/>
                </a:solidFill>
                <a:uFillTx/>
                <a:latin typeface="Arial"/>
                <a:ea typeface="ＭＳ Ｐゴシック"/>
              </a:rPr>
              <a:t>HA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Text Box 6"/>
          <p:cNvSpPr/>
          <p:nvPr/>
        </p:nvSpPr>
        <p:spPr>
          <a:xfrm>
            <a:off x="4093200" y="8952480"/>
            <a:ext cx="2751120" cy="275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609480">
              <a:lnSpc>
                <a:spcPct val="100000"/>
              </a:lnSpc>
              <a:tabLst>
                <a:tab algn="l" pos="0"/>
              </a:tabLst>
            </a:pPr>
            <a:r>
              <a:rPr b="1" lang="ja-JP" sz="900" strike="noStrike" u="none">
                <a:solidFill>
                  <a:srgbClr val="ff0000"/>
                </a:solidFill>
                <a:uFillTx/>
                <a:latin typeface="ＭＳ Ｐゴシック"/>
                <a:ea typeface="ＭＳ Ｐゴシック"/>
              </a:rPr>
              <a:t>チラシ掲載商品以外にもオススメ商品が多数ございます。</a:t>
            </a:r>
            <a:endParaRPr b="0" lang="en-US" sz="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 defTabSz="609480">
              <a:lnSpc>
                <a:spcPct val="100000"/>
              </a:lnSpc>
              <a:tabLst>
                <a:tab algn="l" pos="0"/>
              </a:tabLst>
            </a:pPr>
            <a:r>
              <a:rPr b="1" lang="ja-JP" sz="900" strike="noStrike" u="none">
                <a:solidFill>
                  <a:srgbClr val="ff0000"/>
                </a:solidFill>
                <a:uFillTx/>
                <a:latin typeface="ＭＳ Ｐゴシック"/>
                <a:ea typeface="ＭＳ Ｐゴシック"/>
              </a:rPr>
              <a:t>担当営業までご相談ください。</a:t>
            </a:r>
            <a:endParaRPr b="0" lang="en-US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Text Box 4"/>
          <p:cNvSpPr/>
          <p:nvPr/>
        </p:nvSpPr>
        <p:spPr>
          <a:xfrm>
            <a:off x="5918040" y="36720"/>
            <a:ext cx="858240" cy="18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uFillTx/>
                <a:latin typeface="Meiryo UI"/>
                <a:ea typeface="Meiryo UI"/>
              </a:rPr>
              <a:t>2025/1/9</a:t>
            </a:r>
            <a:r>
              <a:rPr b="0" lang="ja-JP" sz="1200" strike="noStrike" u="none">
                <a:solidFill>
                  <a:srgbClr val="ffffff"/>
                </a:solidFill>
                <a:uFillTx/>
                <a:latin typeface="Meiryo UI"/>
                <a:ea typeface="Meiryo UI"/>
              </a:rPr>
              <a:t>版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Text Box 3"/>
          <p:cNvSpPr/>
          <p:nvPr/>
        </p:nvSpPr>
        <p:spPr>
          <a:xfrm>
            <a:off x="1023840" y="358560"/>
            <a:ext cx="4845960" cy="427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 defTabSz="560520">
              <a:lnSpc>
                <a:spcPct val="100000"/>
              </a:lnSpc>
              <a:spcBef>
                <a:spcPts val="1400"/>
              </a:spcBef>
              <a:tabLst>
                <a:tab algn="l" pos="0"/>
              </a:tabLst>
            </a:pPr>
            <a:r>
              <a:rPr b="1" lang="en-US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FBN</a:t>
            </a:r>
            <a:r>
              <a:rPr b="1" lang="en-US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 </a:t>
            </a:r>
            <a:r>
              <a:rPr b="1" lang="ja-JP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厳選チラシ </a:t>
            </a:r>
            <a:r>
              <a:rPr b="0" lang="en-US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[</a:t>
            </a:r>
            <a:r>
              <a:rPr b="1" lang="ja-JP" sz="25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イチ</a:t>
            </a:r>
            <a:r>
              <a:rPr b="1" lang="ja-JP" sz="2500" strike="noStrike" u="none">
                <a:solidFill>
                  <a:srgbClr val="ff0000"/>
                </a:solidFill>
                <a:uFillTx/>
                <a:latin typeface="メイリオ"/>
                <a:ea typeface="メイリオ"/>
              </a:rPr>
              <a:t>オシ</a:t>
            </a:r>
            <a:r>
              <a:rPr b="1" lang="en-US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PC</a:t>
            </a:r>
            <a:r>
              <a:rPr b="0" lang="en-US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]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" name="図 6676" descr="図形&#10;&#10;中程度の精度で自動的に生成された説明"/>
          <p:cNvPicPr/>
          <p:nvPr/>
        </p:nvPicPr>
        <p:blipFill>
          <a:blip r:embed="rId1"/>
          <a:stretch/>
        </p:blipFill>
        <p:spPr>
          <a:xfrm>
            <a:off x="-15840" y="-24120"/>
            <a:ext cx="6857640" cy="1243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9" name="図 6677" descr=""/>
          <p:cNvPicPr/>
          <p:nvPr/>
        </p:nvPicPr>
        <p:blipFill>
          <a:blip r:embed="rId2"/>
          <a:stretch/>
        </p:blipFill>
        <p:spPr>
          <a:xfrm>
            <a:off x="-30600" y="81720"/>
            <a:ext cx="6857640" cy="116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" name="Text Box 5"/>
          <p:cNvSpPr/>
          <p:nvPr/>
        </p:nvSpPr>
        <p:spPr>
          <a:xfrm>
            <a:off x="-1440" y="9316080"/>
            <a:ext cx="39621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価格は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2025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年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1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月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9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日現在のものであり、予告なく改定される場合があります。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各商品の記載価格には、消費税は含まれておりません。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「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New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」表記は新製品ではなく、本チラシに新規で掲載されたものです。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一部の機種につきましては、在庫がなくなり次第、販売終了とさせていただくことがあります。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掲載の写真と実物のイメージが異なる場合があります。　（例）キーボード・テンキーの有無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ご注文前にメーカーのホームページ等で必ず正確な情報をご確認ください。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Text Box 5"/>
          <p:cNvSpPr/>
          <p:nvPr/>
        </p:nvSpPr>
        <p:spPr>
          <a:xfrm>
            <a:off x="-1440" y="8979480"/>
            <a:ext cx="396216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※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掲載商品の搭載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OS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は全て 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Windows 11 Pro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となります。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※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「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Win11 UPG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要件適合商品」であっても、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Windows 11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へのアップグレードを保証するものではありません。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※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一部の仕様値は、省略した表記となっています。　（例）「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DG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」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=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「ﾀﾞｳﾝｸﾞﾚｰﾄﾞ」，「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Upd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」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=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「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Update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」等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Text Box 25"/>
          <p:cNvSpPr/>
          <p:nvPr/>
        </p:nvSpPr>
        <p:spPr>
          <a:xfrm>
            <a:off x="0" y="9776520"/>
            <a:ext cx="6857640" cy="128160"/>
          </a:xfrm>
          <a:prstGeom prst="rect">
            <a:avLst/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fld id="{DBA13384-9C25-4A0B-A62C-198CA6F716BA}" type="slidenum">
              <a:rPr b="0" lang="en-US" sz="700" strike="noStrike" u="none">
                <a:solidFill>
                  <a:srgbClr val="808080"/>
                </a:solidFill>
                <a:uFillTx/>
                <a:latin typeface="Arial"/>
                <a:ea typeface="ＭＳ Ｐゴシック"/>
              </a:rPr>
              <a:t>&lt;番号&gt;</a:t>
            </a:fld>
            <a:endParaRPr b="0" lang="en-US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93" name="グループ化 9"/>
          <p:cNvGrpSpPr/>
          <p:nvPr/>
        </p:nvGrpSpPr>
        <p:grpSpPr>
          <a:xfrm>
            <a:off x="65520" y="1288080"/>
            <a:ext cx="3361680" cy="1902240"/>
            <a:chOff x="65520" y="1288080"/>
            <a:chExt cx="3361680" cy="1902240"/>
          </a:xfrm>
        </p:grpSpPr>
        <p:pic>
          <p:nvPicPr>
            <p:cNvPr id="94" name="図 8" descr="画像"/>
            <p:cNvPicPr/>
            <p:nvPr/>
          </p:nvPicPr>
          <p:blipFill>
            <a:blip r:embed="rId3"/>
            <a:stretch/>
          </p:blipFill>
          <p:spPr>
            <a:xfrm>
              <a:off x="127440" y="1650600"/>
              <a:ext cx="986040" cy="98532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95" name="グループ化 2"/>
            <p:cNvGrpSpPr/>
            <p:nvPr/>
          </p:nvGrpSpPr>
          <p:grpSpPr>
            <a:xfrm>
              <a:off x="65520" y="1288080"/>
              <a:ext cx="3361680" cy="1902240"/>
              <a:chOff x="65520" y="1288080"/>
              <a:chExt cx="3361680" cy="1902240"/>
            </a:xfrm>
          </p:grpSpPr>
          <p:sp>
            <p:nvSpPr>
              <p:cNvPr id="96" name="正方形/長方形 62"/>
              <p:cNvSpPr/>
              <p:nvPr/>
            </p:nvSpPr>
            <p:spPr>
              <a:xfrm>
                <a:off x="65520" y="1288080"/>
                <a:ext cx="3361680" cy="1902240"/>
              </a:xfrm>
              <a:prstGeom prst="rect">
                <a:avLst/>
              </a:prstGeom>
              <a:noFill/>
              <a:ln w="9525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97" name="角丸四角形 622"/>
              <p:cNvSpPr/>
              <p:nvPr/>
            </p:nvSpPr>
            <p:spPr>
              <a:xfrm>
                <a:off x="2608920" y="2415240"/>
                <a:ext cx="70488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98" name="角丸四角形 622"/>
              <p:cNvSpPr/>
              <p:nvPr/>
            </p:nvSpPr>
            <p:spPr>
              <a:xfrm>
                <a:off x="2101320" y="2415240"/>
                <a:ext cx="60012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99" name="角丸四角形 622"/>
              <p:cNvSpPr/>
              <p:nvPr/>
            </p:nvSpPr>
            <p:spPr>
              <a:xfrm>
                <a:off x="2663640" y="1992960"/>
                <a:ext cx="65016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Meiryo UI"/>
                  <a:ea typeface="Meiryo UI"/>
                </a:endParaRPr>
              </a:p>
            </p:txBody>
          </p:sp>
          <p:sp>
            <p:nvSpPr>
              <p:cNvPr id="100" name="角丸四角形 622"/>
              <p:cNvSpPr/>
              <p:nvPr/>
            </p:nvSpPr>
            <p:spPr>
              <a:xfrm>
                <a:off x="2101320" y="178344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01" name="Text Box 170"/>
              <p:cNvSpPr/>
              <p:nvPr/>
            </p:nvSpPr>
            <p:spPr>
              <a:xfrm>
                <a:off x="330840" y="1379160"/>
                <a:ext cx="3078720" cy="19296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3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Dynabook</a:t>
                </a:r>
                <a:r>
                  <a:rPr b="1" lang="en-US" sz="13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 : dynabook SJ73</a:t>
                </a:r>
                <a:endParaRPr b="0" lang="en-US" sz="13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2" name="AutoShape 176"/>
              <p:cNvSpPr/>
              <p:nvPr/>
            </p:nvSpPr>
            <p:spPr>
              <a:xfrm>
                <a:off x="2157840" y="1847880"/>
                <a:ext cx="641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Core i5-1235U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3" name="直角三角形 582"/>
              <p:cNvSpPr/>
              <p:nvPr/>
            </p:nvSpPr>
            <p:spPr>
              <a:xfrm rot="5400000">
                <a:off x="83880" y="1301040"/>
                <a:ext cx="297000" cy="302400"/>
              </a:xfrm>
              <a:prstGeom prst="rtTriangle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04" name="円/楕円 608"/>
              <p:cNvSpPr/>
              <p:nvPr/>
            </p:nvSpPr>
            <p:spPr>
              <a:xfrm>
                <a:off x="89280" y="1295640"/>
                <a:ext cx="179640" cy="179640"/>
              </a:xfrm>
              <a:prstGeom prst="ellipse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1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5" name="Text Box 59"/>
              <p:cNvSpPr/>
              <p:nvPr/>
            </p:nvSpPr>
            <p:spPr>
              <a:xfrm>
                <a:off x="470520" y="2879280"/>
                <a:ext cx="1097280" cy="24444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143,000</a:t>
                </a:r>
                <a:r>
                  <a:rPr b="1" lang="ja-JP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6" name="Text Box 61"/>
              <p:cNvSpPr/>
              <p:nvPr/>
            </p:nvSpPr>
            <p:spPr>
              <a:xfrm>
                <a:off x="551160" y="2688120"/>
                <a:ext cx="972360" cy="138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A6SJKWLA235B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7" name="Text Box 41"/>
              <p:cNvSpPr/>
              <p:nvPr/>
            </p:nvSpPr>
            <p:spPr>
              <a:xfrm>
                <a:off x="168120" y="2709000"/>
                <a:ext cx="3380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8" name="Text Box 41"/>
              <p:cNvSpPr/>
              <p:nvPr/>
            </p:nvSpPr>
            <p:spPr>
              <a:xfrm>
                <a:off x="186840" y="293256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ff0000"/>
                    </a:solidFill>
                    <a:uFillTx/>
                    <a:latin typeface="Meiryo UI"/>
                    <a:ea typeface="Meiryo UI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9" name="角丸四角形 622"/>
              <p:cNvSpPr/>
              <p:nvPr/>
            </p:nvSpPr>
            <p:spPr>
              <a:xfrm>
                <a:off x="2101320" y="1997280"/>
                <a:ext cx="605160" cy="21204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10" name="角丸四角形 622"/>
              <p:cNvSpPr/>
              <p:nvPr/>
            </p:nvSpPr>
            <p:spPr>
              <a:xfrm>
                <a:off x="2101320" y="220248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11" name="角丸四角形 622"/>
              <p:cNvSpPr/>
              <p:nvPr/>
            </p:nvSpPr>
            <p:spPr>
              <a:xfrm>
                <a:off x="2101320" y="2628000"/>
                <a:ext cx="1212840" cy="4528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12" name="AutoShape 178"/>
              <p:cNvSpPr/>
              <p:nvPr/>
            </p:nvSpPr>
            <p:spPr>
              <a:xfrm>
                <a:off x="2770920" y="2051640"/>
                <a:ext cx="563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256GB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3" name="AutoShape 179"/>
              <p:cNvSpPr/>
              <p:nvPr/>
            </p:nvSpPr>
            <p:spPr>
              <a:xfrm>
                <a:off x="2168640" y="2422440"/>
                <a:ext cx="527400" cy="20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Meiryo UI"/>
                    <a:ea typeface="Meiryo UI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4" name="AutoShape 182"/>
              <p:cNvSpPr/>
              <p:nvPr/>
            </p:nvSpPr>
            <p:spPr>
              <a:xfrm>
                <a:off x="2165760" y="2248200"/>
                <a:ext cx="4906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13.3'(FHD)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5" name="AutoShape 183"/>
              <p:cNvSpPr/>
              <p:nvPr/>
            </p:nvSpPr>
            <p:spPr>
              <a:xfrm>
                <a:off x="2768040" y="2425320"/>
                <a:ext cx="564840" cy="1958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Personal 2021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6" name="AutoShape 177"/>
              <p:cNvSpPr/>
              <p:nvPr/>
            </p:nvSpPr>
            <p:spPr>
              <a:xfrm>
                <a:off x="2155320" y="1997280"/>
                <a:ext cx="464400" cy="20916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16GB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7" name="Text Box 17"/>
              <p:cNvSpPr/>
              <p:nvPr/>
            </p:nvSpPr>
            <p:spPr>
              <a:xfrm>
                <a:off x="1190160" y="1765080"/>
                <a:ext cx="867240" cy="791640"/>
              </a:xfrm>
              <a:prstGeom prst="roundRect">
                <a:avLst>
                  <a:gd name="adj" fmla="val 9151"/>
                </a:avLst>
              </a:prstGeom>
              <a:solidFill>
                <a:srgbClr val="ffffed"/>
              </a:solidFill>
              <a:ln w="0">
                <a:solidFill>
                  <a:srgbClr val="babab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36000" bIns="36000" anchor="ctr">
                <a:noAutofit/>
              </a:bodyPr>
              <a:p>
                <a:pPr defTabSz="609480">
                  <a:lnSpc>
                    <a:spcPct val="12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Office Personal</a:t>
                </a: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付のお得な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20000"/>
                  </a:lnSpc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モバイル！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8" name="Text Box 16"/>
              <p:cNvSpPr/>
              <p:nvPr/>
            </p:nvSpPr>
            <p:spPr>
              <a:xfrm>
                <a:off x="2174400" y="2691720"/>
                <a:ext cx="1111320" cy="367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ディスプレイ端子：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HDMI, Type-C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解像度：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1920x1080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重量：約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1,210g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19" name="AutoShape 342"/>
              <p:cNvSpPr/>
              <p:nvPr/>
            </p:nvSpPr>
            <p:spPr>
              <a:xfrm rot="21589200">
                <a:off x="122040" y="1652760"/>
                <a:ext cx="446400" cy="443160"/>
              </a:xfrm>
              <a:prstGeom prst="star16">
                <a:avLst>
                  <a:gd name="adj" fmla="val 44711"/>
                </a:avLst>
              </a:prstGeom>
              <a:solidFill>
                <a:srgbClr val="ff373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36000" bIns="3600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1000" strike="noStrike" u="none">
                    <a:solidFill>
                      <a:srgbClr val="ffffff"/>
                    </a:solidFill>
                    <a:uFillTx/>
                    <a:latin typeface="Arial Black"/>
                    <a:ea typeface="HGP創英角ｺﾞｼｯｸUB"/>
                  </a:rPr>
                  <a:t>イチオシ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120" name="グループ化 13"/>
          <p:cNvGrpSpPr/>
          <p:nvPr/>
        </p:nvGrpSpPr>
        <p:grpSpPr>
          <a:xfrm>
            <a:off x="3430800" y="1288080"/>
            <a:ext cx="3361680" cy="1902240"/>
            <a:chOff x="3430800" y="1288080"/>
            <a:chExt cx="3361680" cy="1902240"/>
          </a:xfrm>
        </p:grpSpPr>
        <p:pic>
          <p:nvPicPr>
            <p:cNvPr id="121" name="図 12" descr="画像"/>
            <p:cNvPicPr/>
            <p:nvPr/>
          </p:nvPicPr>
          <p:blipFill>
            <a:blip r:embed="rId4"/>
            <a:stretch/>
          </p:blipFill>
          <p:spPr>
            <a:xfrm>
              <a:off x="3492720" y="1650600"/>
              <a:ext cx="986040" cy="98532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122" name="グループ化 37"/>
            <p:cNvGrpSpPr/>
            <p:nvPr/>
          </p:nvGrpSpPr>
          <p:grpSpPr>
            <a:xfrm>
              <a:off x="3430800" y="1288080"/>
              <a:ext cx="3361680" cy="1902240"/>
              <a:chOff x="3430800" y="1288080"/>
              <a:chExt cx="3361680" cy="1902240"/>
            </a:xfrm>
          </p:grpSpPr>
          <p:sp>
            <p:nvSpPr>
              <p:cNvPr id="123" name="正方形/長方形 38"/>
              <p:cNvSpPr/>
              <p:nvPr/>
            </p:nvSpPr>
            <p:spPr>
              <a:xfrm>
                <a:off x="3430800" y="1288080"/>
                <a:ext cx="3361680" cy="1902240"/>
              </a:xfrm>
              <a:prstGeom prst="rect">
                <a:avLst/>
              </a:prstGeom>
              <a:noFill/>
              <a:ln w="9525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24" name="角丸四角形 622"/>
              <p:cNvSpPr/>
              <p:nvPr/>
            </p:nvSpPr>
            <p:spPr>
              <a:xfrm>
                <a:off x="5974560" y="2415240"/>
                <a:ext cx="70488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25" name="角丸四角形 622"/>
              <p:cNvSpPr/>
              <p:nvPr/>
            </p:nvSpPr>
            <p:spPr>
              <a:xfrm>
                <a:off x="5466960" y="2415240"/>
                <a:ext cx="60012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26" name="角丸四角形 622"/>
              <p:cNvSpPr/>
              <p:nvPr/>
            </p:nvSpPr>
            <p:spPr>
              <a:xfrm>
                <a:off x="6029280" y="1992960"/>
                <a:ext cx="65016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Meiryo UI"/>
                  <a:ea typeface="Meiryo UI"/>
                </a:endParaRPr>
              </a:p>
            </p:txBody>
          </p:sp>
          <p:sp>
            <p:nvSpPr>
              <p:cNvPr id="127" name="角丸四角形 622"/>
              <p:cNvSpPr/>
              <p:nvPr/>
            </p:nvSpPr>
            <p:spPr>
              <a:xfrm>
                <a:off x="5466960" y="178344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28" name="Text Box 170"/>
              <p:cNvSpPr/>
              <p:nvPr/>
            </p:nvSpPr>
            <p:spPr>
              <a:xfrm>
                <a:off x="3696480" y="1379160"/>
                <a:ext cx="3078720" cy="19296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3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Dynabook</a:t>
                </a:r>
                <a:r>
                  <a:rPr b="1" lang="en-US" sz="13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 : dynabook B55/KW</a:t>
                </a:r>
                <a:endParaRPr b="0" lang="en-US" sz="13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29" name="AutoShape 176"/>
              <p:cNvSpPr/>
              <p:nvPr/>
            </p:nvSpPr>
            <p:spPr>
              <a:xfrm>
                <a:off x="5523480" y="1847880"/>
                <a:ext cx="641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Core i5-1235U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0" name="直角三角形 45"/>
              <p:cNvSpPr/>
              <p:nvPr/>
            </p:nvSpPr>
            <p:spPr>
              <a:xfrm rot="5400000">
                <a:off x="3449520" y="1301040"/>
                <a:ext cx="297000" cy="302400"/>
              </a:xfrm>
              <a:prstGeom prst="rtTriangle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31" name="円/楕円 608"/>
              <p:cNvSpPr/>
              <p:nvPr/>
            </p:nvSpPr>
            <p:spPr>
              <a:xfrm>
                <a:off x="3454920" y="1295640"/>
                <a:ext cx="179640" cy="179640"/>
              </a:xfrm>
              <a:prstGeom prst="ellipse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2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2" name="Text Box 59"/>
              <p:cNvSpPr/>
              <p:nvPr/>
            </p:nvSpPr>
            <p:spPr>
              <a:xfrm>
                <a:off x="3835800" y="2879280"/>
                <a:ext cx="1097280" cy="24444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111,000</a:t>
                </a:r>
                <a:r>
                  <a:rPr b="1" lang="ja-JP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3" name="Text Box 61"/>
              <p:cNvSpPr/>
              <p:nvPr/>
            </p:nvSpPr>
            <p:spPr>
              <a:xfrm>
                <a:off x="3916080" y="2688120"/>
                <a:ext cx="1002600" cy="138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A6BVKWLA5E1A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4" name="Text Box 41"/>
              <p:cNvSpPr/>
              <p:nvPr/>
            </p:nvSpPr>
            <p:spPr>
              <a:xfrm>
                <a:off x="3533400" y="2709000"/>
                <a:ext cx="3380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5" name="Text Box 41"/>
              <p:cNvSpPr/>
              <p:nvPr/>
            </p:nvSpPr>
            <p:spPr>
              <a:xfrm>
                <a:off x="3552120" y="293256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ff0000"/>
                    </a:solidFill>
                    <a:uFillTx/>
                    <a:latin typeface="Meiryo UI"/>
                    <a:ea typeface="Meiryo UI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36" name="角丸四角形 622"/>
              <p:cNvSpPr/>
              <p:nvPr/>
            </p:nvSpPr>
            <p:spPr>
              <a:xfrm>
                <a:off x="5466960" y="1997280"/>
                <a:ext cx="605160" cy="21204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37" name="角丸四角形 622"/>
              <p:cNvSpPr/>
              <p:nvPr/>
            </p:nvSpPr>
            <p:spPr>
              <a:xfrm>
                <a:off x="5466960" y="220248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38" name="角丸四角形 622"/>
              <p:cNvSpPr/>
              <p:nvPr/>
            </p:nvSpPr>
            <p:spPr>
              <a:xfrm>
                <a:off x="5466960" y="2628000"/>
                <a:ext cx="1212840" cy="4528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39" name="AutoShape 178"/>
              <p:cNvSpPr/>
              <p:nvPr/>
            </p:nvSpPr>
            <p:spPr>
              <a:xfrm>
                <a:off x="6136560" y="2051640"/>
                <a:ext cx="563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256GB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0" name="AutoShape 179"/>
              <p:cNvSpPr/>
              <p:nvPr/>
            </p:nvSpPr>
            <p:spPr>
              <a:xfrm>
                <a:off x="5534280" y="2422440"/>
                <a:ext cx="527400" cy="20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DVD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ｽｰﾊﾟｰﾏﾙﾁ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1" name="AutoShape 182"/>
              <p:cNvSpPr/>
              <p:nvPr/>
            </p:nvSpPr>
            <p:spPr>
              <a:xfrm>
                <a:off x="5531400" y="2248200"/>
                <a:ext cx="4906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15.6'(FHD)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2" name="AutoShape 183"/>
              <p:cNvSpPr/>
              <p:nvPr/>
            </p:nvSpPr>
            <p:spPr>
              <a:xfrm>
                <a:off x="6133320" y="2425320"/>
                <a:ext cx="564840" cy="1958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Meiryo UI"/>
                    <a:ea typeface="Meiryo UI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3" name="AutoShape 177"/>
              <p:cNvSpPr/>
              <p:nvPr/>
            </p:nvSpPr>
            <p:spPr>
              <a:xfrm>
                <a:off x="5520960" y="1997280"/>
                <a:ext cx="464400" cy="20916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16GB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:0)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4" name="Text Box 17"/>
              <p:cNvSpPr/>
              <p:nvPr/>
            </p:nvSpPr>
            <p:spPr>
              <a:xfrm>
                <a:off x="4555800" y="1765080"/>
                <a:ext cx="867240" cy="791640"/>
              </a:xfrm>
              <a:prstGeom prst="roundRect">
                <a:avLst>
                  <a:gd name="adj" fmla="val 9151"/>
                </a:avLst>
              </a:prstGeom>
              <a:solidFill>
                <a:srgbClr val="ffffed"/>
              </a:solidFill>
              <a:ln w="0">
                <a:solidFill>
                  <a:srgbClr val="babab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36000" bIns="36000" anchor="ctr">
                <a:noAutofit/>
              </a:bodyPr>
              <a:p>
                <a:pPr defTabSz="609480">
                  <a:lnSpc>
                    <a:spcPct val="120000"/>
                  </a:lnSpc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光学ドライブ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20000"/>
                  </a:lnSpc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搭載のお買い得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2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A4</a:t>
                </a: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ノート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5" name="Text Box 16"/>
              <p:cNvSpPr/>
              <p:nvPr/>
            </p:nvSpPr>
            <p:spPr>
              <a:xfrm>
                <a:off x="5539680" y="2691720"/>
                <a:ext cx="1111320" cy="367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ディスプレイ端子：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VGA, HDMI, Type-C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解像度：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1920x1080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46" name="AutoShape 342"/>
              <p:cNvSpPr/>
              <p:nvPr/>
            </p:nvSpPr>
            <p:spPr>
              <a:xfrm rot="21589200">
                <a:off x="3487680" y="1652760"/>
                <a:ext cx="446400" cy="443160"/>
              </a:xfrm>
              <a:prstGeom prst="star16">
                <a:avLst>
                  <a:gd name="adj" fmla="val 44711"/>
                </a:avLst>
              </a:prstGeom>
              <a:solidFill>
                <a:srgbClr val="ff373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36000" bIns="3600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1000" strike="noStrike" u="none">
                    <a:solidFill>
                      <a:srgbClr val="ffffff"/>
                    </a:solidFill>
                    <a:uFillTx/>
                    <a:latin typeface="Arial Black"/>
                    <a:ea typeface="HGP創英角ｺﾞｼｯｸUB"/>
                  </a:rPr>
                  <a:t>イチオシ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147" name="グループ化 16"/>
          <p:cNvGrpSpPr/>
          <p:nvPr/>
        </p:nvGrpSpPr>
        <p:grpSpPr>
          <a:xfrm>
            <a:off x="65520" y="3186720"/>
            <a:ext cx="3361680" cy="1902240"/>
            <a:chOff x="65520" y="3186720"/>
            <a:chExt cx="3361680" cy="1902240"/>
          </a:xfrm>
        </p:grpSpPr>
        <p:pic>
          <p:nvPicPr>
            <p:cNvPr id="148" name="図 15" descr="画像"/>
            <p:cNvPicPr/>
            <p:nvPr/>
          </p:nvPicPr>
          <p:blipFill>
            <a:blip r:embed="rId5"/>
            <a:stretch/>
          </p:blipFill>
          <p:spPr>
            <a:xfrm>
              <a:off x="127440" y="3549240"/>
              <a:ext cx="986040" cy="98532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149" name="グループ化 606"/>
            <p:cNvGrpSpPr/>
            <p:nvPr/>
          </p:nvGrpSpPr>
          <p:grpSpPr>
            <a:xfrm>
              <a:off x="65520" y="3186720"/>
              <a:ext cx="3361680" cy="1902240"/>
              <a:chOff x="65520" y="3186720"/>
              <a:chExt cx="3361680" cy="1902240"/>
            </a:xfrm>
          </p:grpSpPr>
          <p:sp>
            <p:nvSpPr>
              <p:cNvPr id="150" name="正方形/長方形 607"/>
              <p:cNvSpPr/>
              <p:nvPr/>
            </p:nvSpPr>
            <p:spPr>
              <a:xfrm>
                <a:off x="65520" y="3186720"/>
                <a:ext cx="3361680" cy="1902240"/>
              </a:xfrm>
              <a:prstGeom prst="rect">
                <a:avLst/>
              </a:prstGeom>
              <a:noFill/>
              <a:ln w="9525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51" name="角丸四角形 622"/>
              <p:cNvSpPr/>
              <p:nvPr/>
            </p:nvSpPr>
            <p:spPr>
              <a:xfrm>
                <a:off x="2608920" y="4313880"/>
                <a:ext cx="70488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52" name="角丸四角形 622"/>
              <p:cNvSpPr/>
              <p:nvPr/>
            </p:nvSpPr>
            <p:spPr>
              <a:xfrm>
                <a:off x="2101320" y="4313880"/>
                <a:ext cx="60012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53" name="角丸四角形 622"/>
              <p:cNvSpPr/>
              <p:nvPr/>
            </p:nvSpPr>
            <p:spPr>
              <a:xfrm>
                <a:off x="2663640" y="3891600"/>
                <a:ext cx="65016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Meiryo UI"/>
                  <a:ea typeface="Meiryo UI"/>
                </a:endParaRPr>
              </a:p>
            </p:txBody>
          </p:sp>
          <p:sp>
            <p:nvSpPr>
              <p:cNvPr id="154" name="角丸四角形 622"/>
              <p:cNvSpPr/>
              <p:nvPr/>
            </p:nvSpPr>
            <p:spPr>
              <a:xfrm>
                <a:off x="2101320" y="368208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55" name="Text Box 170"/>
              <p:cNvSpPr/>
              <p:nvPr/>
            </p:nvSpPr>
            <p:spPr>
              <a:xfrm>
                <a:off x="330840" y="3277800"/>
                <a:ext cx="3078720" cy="19296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3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HP</a:t>
                </a:r>
                <a:r>
                  <a:rPr b="1" lang="en-US" sz="13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 : ProBook 445 G10 </a:t>
                </a:r>
                <a:endParaRPr b="0" lang="en-US" sz="13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6" name="AutoShape 176"/>
              <p:cNvSpPr/>
              <p:nvPr/>
            </p:nvSpPr>
            <p:spPr>
              <a:xfrm>
                <a:off x="2164320" y="3746520"/>
                <a:ext cx="104472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ヘキサコア 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Ryzen 5 7530U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7" name="直角三角形 614"/>
              <p:cNvSpPr/>
              <p:nvPr/>
            </p:nvSpPr>
            <p:spPr>
              <a:xfrm rot="5400000">
                <a:off x="83880" y="3199680"/>
                <a:ext cx="297000" cy="302400"/>
              </a:xfrm>
              <a:prstGeom prst="rtTriangle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58" name="円/楕円 608"/>
              <p:cNvSpPr/>
              <p:nvPr/>
            </p:nvSpPr>
            <p:spPr>
              <a:xfrm>
                <a:off x="89280" y="3194280"/>
                <a:ext cx="179640" cy="179640"/>
              </a:xfrm>
              <a:prstGeom prst="ellipse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3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59" name="Text Box 59"/>
              <p:cNvSpPr/>
              <p:nvPr/>
            </p:nvSpPr>
            <p:spPr>
              <a:xfrm>
                <a:off x="470520" y="4777920"/>
                <a:ext cx="1097280" cy="24444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184,000</a:t>
                </a:r>
                <a:r>
                  <a:rPr b="1" lang="ja-JP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60" name="Text Box 61"/>
              <p:cNvSpPr/>
              <p:nvPr/>
            </p:nvSpPr>
            <p:spPr>
              <a:xfrm>
                <a:off x="549720" y="4586760"/>
                <a:ext cx="625680" cy="138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4534V883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61" name="Text Box 41"/>
              <p:cNvSpPr/>
              <p:nvPr/>
            </p:nvSpPr>
            <p:spPr>
              <a:xfrm>
                <a:off x="168120" y="4607640"/>
                <a:ext cx="3380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62" name="Text Box 41"/>
              <p:cNvSpPr/>
              <p:nvPr/>
            </p:nvSpPr>
            <p:spPr>
              <a:xfrm>
                <a:off x="186840" y="483120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ff0000"/>
                    </a:solidFill>
                    <a:uFillTx/>
                    <a:latin typeface="Meiryo UI"/>
                    <a:ea typeface="Meiryo UI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63" name="角丸四角形 622"/>
              <p:cNvSpPr/>
              <p:nvPr/>
            </p:nvSpPr>
            <p:spPr>
              <a:xfrm>
                <a:off x="2101320" y="3895920"/>
                <a:ext cx="605160" cy="21204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64" name="角丸四角形 622"/>
              <p:cNvSpPr/>
              <p:nvPr/>
            </p:nvSpPr>
            <p:spPr>
              <a:xfrm>
                <a:off x="2101320" y="410112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65" name="角丸四角形 622"/>
              <p:cNvSpPr/>
              <p:nvPr/>
            </p:nvSpPr>
            <p:spPr>
              <a:xfrm>
                <a:off x="2101320" y="4526640"/>
                <a:ext cx="1212840" cy="4528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66" name="AutoShape 178"/>
              <p:cNvSpPr/>
              <p:nvPr/>
            </p:nvSpPr>
            <p:spPr>
              <a:xfrm>
                <a:off x="2770920" y="3950280"/>
                <a:ext cx="563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256GB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67" name="AutoShape 179"/>
              <p:cNvSpPr/>
              <p:nvPr/>
            </p:nvSpPr>
            <p:spPr>
              <a:xfrm>
                <a:off x="2168640" y="4321080"/>
                <a:ext cx="527400" cy="20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Meiryo UI"/>
                    <a:ea typeface="Meiryo UI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68" name="AutoShape 182"/>
              <p:cNvSpPr/>
              <p:nvPr/>
            </p:nvSpPr>
            <p:spPr>
              <a:xfrm>
                <a:off x="2164320" y="4146840"/>
                <a:ext cx="403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14'(FHD)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69" name="AutoShape 183"/>
              <p:cNvSpPr/>
              <p:nvPr/>
            </p:nvSpPr>
            <p:spPr>
              <a:xfrm>
                <a:off x="2768040" y="4323960"/>
                <a:ext cx="564840" cy="1958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fontScale="92500"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Home and Business 2021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70" name="AutoShape 177"/>
              <p:cNvSpPr/>
              <p:nvPr/>
            </p:nvSpPr>
            <p:spPr>
              <a:xfrm>
                <a:off x="2155320" y="3895920"/>
                <a:ext cx="464400" cy="20916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16GB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:0)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71" name="Text Box 17"/>
              <p:cNvSpPr/>
              <p:nvPr/>
            </p:nvSpPr>
            <p:spPr>
              <a:xfrm>
                <a:off x="1190160" y="3664080"/>
                <a:ext cx="867240" cy="791640"/>
              </a:xfrm>
              <a:prstGeom prst="roundRect">
                <a:avLst>
                  <a:gd name="adj" fmla="val 9151"/>
                </a:avLst>
              </a:prstGeom>
              <a:solidFill>
                <a:srgbClr val="ffffed"/>
              </a:solidFill>
              <a:ln w="0">
                <a:solidFill>
                  <a:srgbClr val="babab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36000" bIns="36000" anchor="ctr">
                <a:noAutofit/>
              </a:bodyPr>
              <a:p>
                <a:pPr defTabSz="609480">
                  <a:lnSpc>
                    <a:spcPct val="12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HP eSIM</a:t>
                </a: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コネクトが５年間使える！お得な</a:t>
                </a: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14</a:t>
                </a: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型モバイル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72" name="Text Box 16"/>
              <p:cNvSpPr/>
              <p:nvPr/>
            </p:nvSpPr>
            <p:spPr>
              <a:xfrm>
                <a:off x="2174400" y="4590360"/>
                <a:ext cx="1111320" cy="367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端子：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HDMI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解像度：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1920x1080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重量：約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1380g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73" name="正方形/長方形 631"/>
              <p:cNvSpPr/>
              <p:nvPr/>
            </p:nvSpPr>
            <p:spPr>
              <a:xfrm>
                <a:off x="2022480" y="3430080"/>
                <a:ext cx="653760" cy="33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NEW </a:t>
                </a:r>
                <a:r>
                  <a:rPr b="0" lang="en-US" sz="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(1/9)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74" name="AutoShape 342"/>
              <p:cNvSpPr/>
              <p:nvPr/>
            </p:nvSpPr>
            <p:spPr>
              <a:xfrm rot="21589200">
                <a:off x="122040" y="3551400"/>
                <a:ext cx="446400" cy="443160"/>
              </a:xfrm>
              <a:prstGeom prst="star16">
                <a:avLst>
                  <a:gd name="adj" fmla="val 44711"/>
                </a:avLst>
              </a:prstGeom>
              <a:solidFill>
                <a:srgbClr val="ff373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36000" bIns="3600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1000" strike="noStrike" u="none">
                    <a:solidFill>
                      <a:srgbClr val="ffffff"/>
                    </a:solidFill>
                    <a:uFillTx/>
                    <a:latin typeface="Arial Black"/>
                    <a:ea typeface="HGP創英角ｺﾞｼｯｸUB"/>
                  </a:rPr>
                  <a:t>イチオシ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175" name="グループ化 19"/>
          <p:cNvGrpSpPr/>
          <p:nvPr/>
        </p:nvGrpSpPr>
        <p:grpSpPr>
          <a:xfrm>
            <a:off x="3430800" y="3186720"/>
            <a:ext cx="3361680" cy="1902240"/>
            <a:chOff x="3430800" y="3186720"/>
            <a:chExt cx="3361680" cy="1902240"/>
          </a:xfrm>
        </p:grpSpPr>
        <p:pic>
          <p:nvPicPr>
            <p:cNvPr id="176" name="図 18" descr="画像"/>
            <p:cNvPicPr/>
            <p:nvPr/>
          </p:nvPicPr>
          <p:blipFill>
            <a:blip r:embed="rId6"/>
            <a:stretch/>
          </p:blipFill>
          <p:spPr>
            <a:xfrm>
              <a:off x="3492720" y="3549240"/>
              <a:ext cx="986040" cy="98532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177" name="グループ化 634"/>
            <p:cNvGrpSpPr/>
            <p:nvPr/>
          </p:nvGrpSpPr>
          <p:grpSpPr>
            <a:xfrm>
              <a:off x="3430800" y="3186720"/>
              <a:ext cx="3361680" cy="1902240"/>
              <a:chOff x="3430800" y="3186720"/>
              <a:chExt cx="3361680" cy="1902240"/>
            </a:xfrm>
          </p:grpSpPr>
          <p:sp>
            <p:nvSpPr>
              <p:cNvPr id="178" name="正方形/長方形 635"/>
              <p:cNvSpPr/>
              <p:nvPr/>
            </p:nvSpPr>
            <p:spPr>
              <a:xfrm>
                <a:off x="3430800" y="3186720"/>
                <a:ext cx="3361680" cy="1902240"/>
              </a:xfrm>
              <a:prstGeom prst="rect">
                <a:avLst/>
              </a:prstGeom>
              <a:noFill/>
              <a:ln w="9525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79" name="角丸四角形 622"/>
              <p:cNvSpPr/>
              <p:nvPr/>
            </p:nvSpPr>
            <p:spPr>
              <a:xfrm>
                <a:off x="5974560" y="4313880"/>
                <a:ext cx="70488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80" name="角丸四角形 622"/>
              <p:cNvSpPr/>
              <p:nvPr/>
            </p:nvSpPr>
            <p:spPr>
              <a:xfrm>
                <a:off x="5466960" y="4313880"/>
                <a:ext cx="60012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81" name="角丸四角形 622"/>
              <p:cNvSpPr/>
              <p:nvPr/>
            </p:nvSpPr>
            <p:spPr>
              <a:xfrm>
                <a:off x="6029280" y="3891600"/>
                <a:ext cx="65016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Meiryo UI"/>
                  <a:ea typeface="Meiryo UI"/>
                </a:endParaRPr>
              </a:p>
            </p:txBody>
          </p:sp>
          <p:sp>
            <p:nvSpPr>
              <p:cNvPr id="182" name="角丸四角形 622"/>
              <p:cNvSpPr/>
              <p:nvPr/>
            </p:nvSpPr>
            <p:spPr>
              <a:xfrm>
                <a:off x="5466960" y="368208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83" name="Text Box 170"/>
              <p:cNvSpPr/>
              <p:nvPr/>
            </p:nvSpPr>
            <p:spPr>
              <a:xfrm>
                <a:off x="3696480" y="3277800"/>
                <a:ext cx="3078720" cy="19296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0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LENOVO</a:t>
                </a:r>
                <a:r>
                  <a:rPr b="1" lang="en-US" sz="10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 : ThinkCentre Neo 50s Small Gen5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84" name="AutoShape 176"/>
              <p:cNvSpPr/>
              <p:nvPr/>
            </p:nvSpPr>
            <p:spPr>
              <a:xfrm>
                <a:off x="5523120" y="3746520"/>
                <a:ext cx="63252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Core i5-13400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85" name="直角三角形 646"/>
              <p:cNvSpPr/>
              <p:nvPr/>
            </p:nvSpPr>
            <p:spPr>
              <a:xfrm rot="5400000">
                <a:off x="3449520" y="3199680"/>
                <a:ext cx="297000" cy="302400"/>
              </a:xfrm>
              <a:prstGeom prst="rtTriangle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186" name="円/楕円 608"/>
              <p:cNvSpPr/>
              <p:nvPr/>
            </p:nvSpPr>
            <p:spPr>
              <a:xfrm>
                <a:off x="3454920" y="3194280"/>
                <a:ext cx="179640" cy="179640"/>
              </a:xfrm>
              <a:prstGeom prst="ellipse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4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87" name="Text Box 59"/>
              <p:cNvSpPr/>
              <p:nvPr/>
            </p:nvSpPr>
            <p:spPr>
              <a:xfrm>
                <a:off x="3848760" y="4777920"/>
                <a:ext cx="1097280" cy="24444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139,600</a:t>
                </a:r>
                <a:r>
                  <a:rPr b="1" lang="ja-JP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88" name="Text Box 61"/>
              <p:cNvSpPr/>
              <p:nvPr/>
            </p:nvSpPr>
            <p:spPr>
              <a:xfrm>
                <a:off x="3917160" y="4586760"/>
                <a:ext cx="791640" cy="138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12XGS03C00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89" name="Text Box 41"/>
              <p:cNvSpPr/>
              <p:nvPr/>
            </p:nvSpPr>
            <p:spPr>
              <a:xfrm>
                <a:off x="3533400" y="4607640"/>
                <a:ext cx="3380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90" name="Text Box 41"/>
              <p:cNvSpPr/>
              <p:nvPr/>
            </p:nvSpPr>
            <p:spPr>
              <a:xfrm>
                <a:off x="3552120" y="483120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ff0000"/>
                    </a:solidFill>
                    <a:uFillTx/>
                    <a:latin typeface="Meiryo UI"/>
                    <a:ea typeface="Meiryo UI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91" name="角丸四角形 622"/>
              <p:cNvSpPr/>
              <p:nvPr/>
            </p:nvSpPr>
            <p:spPr>
              <a:xfrm>
                <a:off x="5466960" y="3895920"/>
                <a:ext cx="605160" cy="21204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92" name="角丸四角形 622"/>
              <p:cNvSpPr/>
              <p:nvPr/>
            </p:nvSpPr>
            <p:spPr>
              <a:xfrm>
                <a:off x="5466960" y="410112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93" name="角丸四角形 622"/>
              <p:cNvSpPr/>
              <p:nvPr/>
            </p:nvSpPr>
            <p:spPr>
              <a:xfrm>
                <a:off x="5466960" y="4526640"/>
                <a:ext cx="1212840" cy="4528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194" name="AutoShape 178"/>
              <p:cNvSpPr/>
              <p:nvPr/>
            </p:nvSpPr>
            <p:spPr>
              <a:xfrm>
                <a:off x="6136560" y="3950280"/>
                <a:ext cx="563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512GB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95" name="AutoShape 179"/>
              <p:cNvSpPr/>
              <p:nvPr/>
            </p:nvSpPr>
            <p:spPr>
              <a:xfrm>
                <a:off x="5534280" y="4321080"/>
                <a:ext cx="527400" cy="20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DVD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スーパーマルチ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96" name="AutoShape 182"/>
              <p:cNvSpPr/>
              <p:nvPr/>
            </p:nvSpPr>
            <p:spPr>
              <a:xfrm>
                <a:off x="5528160" y="414684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Meiryo UI"/>
                    <a:ea typeface="Meiryo UI"/>
                  </a:rPr>
                  <a:t>別売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97" name="AutoShape 183"/>
              <p:cNvSpPr/>
              <p:nvPr/>
            </p:nvSpPr>
            <p:spPr>
              <a:xfrm>
                <a:off x="6133320" y="4323960"/>
                <a:ext cx="564840" cy="1958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fontScale="92500"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Home and Business 2021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98" name="AutoShape 177"/>
              <p:cNvSpPr/>
              <p:nvPr/>
            </p:nvSpPr>
            <p:spPr>
              <a:xfrm>
                <a:off x="5520960" y="3895920"/>
                <a:ext cx="464400" cy="20916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8GB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:1)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99" name="Text Box 17"/>
              <p:cNvSpPr/>
              <p:nvPr/>
            </p:nvSpPr>
            <p:spPr>
              <a:xfrm>
                <a:off x="4555800" y="3664080"/>
                <a:ext cx="867240" cy="791640"/>
              </a:xfrm>
              <a:prstGeom prst="roundRect">
                <a:avLst>
                  <a:gd name="adj" fmla="val 9151"/>
                </a:avLst>
              </a:prstGeom>
              <a:solidFill>
                <a:srgbClr val="ffffed"/>
              </a:solidFill>
              <a:ln w="0">
                <a:solidFill>
                  <a:srgbClr val="babab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36000" bIns="36000" anchor="ctr">
                <a:noAutofit/>
              </a:bodyPr>
              <a:p>
                <a:pPr defTabSz="609480">
                  <a:lnSpc>
                    <a:spcPct val="12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SSD 512GB/Office H&amp;B 2021</a:t>
                </a: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付のオススメ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00" name="Text Box 16"/>
              <p:cNvSpPr/>
              <p:nvPr/>
            </p:nvSpPr>
            <p:spPr>
              <a:xfrm>
                <a:off x="5539680" y="4590360"/>
                <a:ext cx="1111320" cy="367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端子：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VGA, DisplayPort, HDMI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01" name="正方形/長方形 663"/>
              <p:cNvSpPr/>
              <p:nvPr/>
            </p:nvSpPr>
            <p:spPr>
              <a:xfrm>
                <a:off x="5388120" y="3430080"/>
                <a:ext cx="653760" cy="33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NEW </a:t>
                </a:r>
                <a:r>
                  <a:rPr b="0" lang="en-US" sz="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(1/9)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02" name="AutoShape 342"/>
              <p:cNvSpPr/>
              <p:nvPr/>
            </p:nvSpPr>
            <p:spPr>
              <a:xfrm rot="21589200">
                <a:off x="3487680" y="3551400"/>
                <a:ext cx="446400" cy="443160"/>
              </a:xfrm>
              <a:prstGeom prst="star16">
                <a:avLst>
                  <a:gd name="adj" fmla="val 44711"/>
                </a:avLst>
              </a:prstGeom>
              <a:solidFill>
                <a:srgbClr val="ff3737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36000" bIns="3600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1000" strike="noStrike" u="none">
                    <a:solidFill>
                      <a:srgbClr val="ffffff"/>
                    </a:solidFill>
                    <a:uFillTx/>
                    <a:latin typeface="Arial Black"/>
                    <a:ea typeface="HGP創英角ｺﾞｼｯｸUB"/>
                  </a:rPr>
                  <a:t>イチオシ</a:t>
                </a:r>
                <a:endParaRPr b="0" lang="en-US" sz="10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203" name="グループ化 22"/>
          <p:cNvGrpSpPr/>
          <p:nvPr/>
        </p:nvGrpSpPr>
        <p:grpSpPr>
          <a:xfrm>
            <a:off x="65520" y="5085360"/>
            <a:ext cx="3361680" cy="1902240"/>
            <a:chOff x="65520" y="5085360"/>
            <a:chExt cx="3361680" cy="1902240"/>
          </a:xfrm>
        </p:grpSpPr>
        <p:pic>
          <p:nvPicPr>
            <p:cNvPr id="204" name="図 21" descr="画像"/>
            <p:cNvPicPr/>
            <p:nvPr/>
          </p:nvPicPr>
          <p:blipFill>
            <a:blip r:embed="rId7"/>
            <a:stretch/>
          </p:blipFill>
          <p:spPr>
            <a:xfrm>
              <a:off x="127440" y="5447880"/>
              <a:ext cx="986040" cy="98532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05" name="グループ化 693"/>
            <p:cNvGrpSpPr/>
            <p:nvPr/>
          </p:nvGrpSpPr>
          <p:grpSpPr>
            <a:xfrm>
              <a:off x="65520" y="5085360"/>
              <a:ext cx="3361680" cy="1902240"/>
              <a:chOff x="65520" y="5085360"/>
              <a:chExt cx="3361680" cy="1902240"/>
            </a:xfrm>
          </p:grpSpPr>
          <p:sp>
            <p:nvSpPr>
              <p:cNvPr id="206" name="正方形/長方形 694"/>
              <p:cNvSpPr/>
              <p:nvPr/>
            </p:nvSpPr>
            <p:spPr>
              <a:xfrm>
                <a:off x="65520" y="5085360"/>
                <a:ext cx="3361680" cy="1902240"/>
              </a:xfrm>
              <a:prstGeom prst="rect">
                <a:avLst/>
              </a:prstGeom>
              <a:noFill/>
              <a:ln w="9525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207" name="角丸四角形 622"/>
              <p:cNvSpPr/>
              <p:nvPr/>
            </p:nvSpPr>
            <p:spPr>
              <a:xfrm>
                <a:off x="2608920" y="6212520"/>
                <a:ext cx="70488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08" name="角丸四角形 622"/>
              <p:cNvSpPr/>
              <p:nvPr/>
            </p:nvSpPr>
            <p:spPr>
              <a:xfrm>
                <a:off x="2101320" y="6212520"/>
                <a:ext cx="60012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09" name="角丸四角形 622"/>
              <p:cNvSpPr/>
              <p:nvPr/>
            </p:nvSpPr>
            <p:spPr>
              <a:xfrm>
                <a:off x="2663640" y="5790240"/>
                <a:ext cx="65016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Meiryo UI"/>
                  <a:ea typeface="Meiryo UI"/>
                </a:endParaRPr>
              </a:p>
            </p:txBody>
          </p:sp>
          <p:sp>
            <p:nvSpPr>
              <p:cNvPr id="210" name="角丸四角形 622"/>
              <p:cNvSpPr/>
              <p:nvPr/>
            </p:nvSpPr>
            <p:spPr>
              <a:xfrm>
                <a:off x="2101320" y="558072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11" name="Text Box 170"/>
              <p:cNvSpPr/>
              <p:nvPr/>
            </p:nvSpPr>
            <p:spPr>
              <a:xfrm>
                <a:off x="330840" y="5176440"/>
                <a:ext cx="3078720" cy="19296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ja-JP" sz="13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パナソニック </a:t>
                </a:r>
                <a:r>
                  <a:rPr b="1" lang="en-US" sz="13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: Let's note SR3</a:t>
                </a:r>
                <a:endParaRPr b="0" lang="en-US" sz="13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12" name="AutoShape 176"/>
              <p:cNvSpPr/>
              <p:nvPr/>
            </p:nvSpPr>
            <p:spPr>
              <a:xfrm>
                <a:off x="2157840" y="5645160"/>
                <a:ext cx="641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Core i5-1235U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13" name="直角三角形 701"/>
              <p:cNvSpPr/>
              <p:nvPr/>
            </p:nvSpPr>
            <p:spPr>
              <a:xfrm rot="5400000">
                <a:off x="83880" y="5098320"/>
                <a:ext cx="297000" cy="302400"/>
              </a:xfrm>
              <a:prstGeom prst="rtTriangle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214" name="円/楕円 608"/>
              <p:cNvSpPr/>
              <p:nvPr/>
            </p:nvSpPr>
            <p:spPr>
              <a:xfrm>
                <a:off x="89280" y="5092920"/>
                <a:ext cx="179640" cy="179640"/>
              </a:xfrm>
              <a:prstGeom prst="ellipse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5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15" name="Text Box 59"/>
              <p:cNvSpPr/>
              <p:nvPr/>
            </p:nvSpPr>
            <p:spPr>
              <a:xfrm>
                <a:off x="470520" y="6676560"/>
                <a:ext cx="1097280" cy="24444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242,000</a:t>
                </a:r>
                <a:r>
                  <a:rPr b="1" lang="ja-JP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16" name="Text Box 61"/>
              <p:cNvSpPr/>
              <p:nvPr/>
            </p:nvSpPr>
            <p:spPr>
              <a:xfrm>
                <a:off x="552240" y="6485400"/>
                <a:ext cx="854640" cy="138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CF-SR3GK6AS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17" name="Text Box 41"/>
              <p:cNvSpPr/>
              <p:nvPr/>
            </p:nvSpPr>
            <p:spPr>
              <a:xfrm>
                <a:off x="168120" y="6506280"/>
                <a:ext cx="3380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18" name="Text Box 41"/>
              <p:cNvSpPr/>
              <p:nvPr/>
            </p:nvSpPr>
            <p:spPr>
              <a:xfrm>
                <a:off x="186840" y="672984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ff0000"/>
                    </a:solidFill>
                    <a:uFillTx/>
                    <a:latin typeface="Meiryo UI"/>
                    <a:ea typeface="Meiryo UI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19" name="角丸四角形 622"/>
              <p:cNvSpPr/>
              <p:nvPr/>
            </p:nvSpPr>
            <p:spPr>
              <a:xfrm>
                <a:off x="2101320" y="5794560"/>
                <a:ext cx="605160" cy="21204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20" name="角丸四角形 622"/>
              <p:cNvSpPr/>
              <p:nvPr/>
            </p:nvSpPr>
            <p:spPr>
              <a:xfrm>
                <a:off x="2101320" y="599976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21" name="角丸四角形 622"/>
              <p:cNvSpPr/>
              <p:nvPr/>
            </p:nvSpPr>
            <p:spPr>
              <a:xfrm>
                <a:off x="2101320" y="6425280"/>
                <a:ext cx="1212840" cy="4528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22" name="AutoShape 178"/>
              <p:cNvSpPr/>
              <p:nvPr/>
            </p:nvSpPr>
            <p:spPr>
              <a:xfrm>
                <a:off x="2770920" y="5848920"/>
                <a:ext cx="563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512GB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23" name="AutoShape 179"/>
              <p:cNvSpPr/>
              <p:nvPr/>
            </p:nvSpPr>
            <p:spPr>
              <a:xfrm>
                <a:off x="2168640" y="6219720"/>
                <a:ext cx="527400" cy="20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Meiryo UI"/>
                    <a:ea typeface="Meiryo UI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24" name="AutoShape 182"/>
              <p:cNvSpPr/>
              <p:nvPr/>
            </p:nvSpPr>
            <p:spPr>
              <a:xfrm>
                <a:off x="2166120" y="6045480"/>
                <a:ext cx="4896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12.4'(FHD)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25" name="AutoShape 183"/>
              <p:cNvSpPr/>
              <p:nvPr/>
            </p:nvSpPr>
            <p:spPr>
              <a:xfrm>
                <a:off x="2768040" y="6222600"/>
                <a:ext cx="564840" cy="1958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Meiryo UI"/>
                    <a:ea typeface="Meiryo UI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26" name="AutoShape 177"/>
              <p:cNvSpPr/>
              <p:nvPr/>
            </p:nvSpPr>
            <p:spPr>
              <a:xfrm>
                <a:off x="2155320" y="5794560"/>
                <a:ext cx="464400" cy="20916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16GB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:0)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27" name="Text Box 17"/>
              <p:cNvSpPr/>
              <p:nvPr/>
            </p:nvSpPr>
            <p:spPr>
              <a:xfrm>
                <a:off x="1190160" y="5562720"/>
                <a:ext cx="867240" cy="791640"/>
              </a:xfrm>
              <a:prstGeom prst="roundRect">
                <a:avLst>
                  <a:gd name="adj" fmla="val 9151"/>
                </a:avLst>
              </a:prstGeom>
              <a:solidFill>
                <a:srgbClr val="ffffed"/>
              </a:solidFill>
              <a:ln w="0">
                <a:solidFill>
                  <a:srgbClr val="babab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36000" bIns="36000" anchor="ctr">
                <a:noAutofit/>
              </a:bodyPr>
              <a:p>
                <a:pPr defTabSz="609480">
                  <a:lnSpc>
                    <a:spcPct val="120000"/>
                  </a:lnSpc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メモリ</a:t>
                </a: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16GB /SSD 512GB</a:t>
                </a: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　</a:t>
                </a: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12.4</a:t>
                </a: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型モバイル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28" name="Text Box 16"/>
              <p:cNvSpPr/>
              <p:nvPr/>
            </p:nvSpPr>
            <p:spPr>
              <a:xfrm>
                <a:off x="2174400" y="6489000"/>
                <a:ext cx="1111320" cy="367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ディスプレイ端子：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VGA, HDMI, Type-C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解像度：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1920x1280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重量：約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939g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229" name="グループ化 25"/>
          <p:cNvGrpSpPr/>
          <p:nvPr/>
        </p:nvGrpSpPr>
        <p:grpSpPr>
          <a:xfrm>
            <a:off x="3430800" y="5085360"/>
            <a:ext cx="3361680" cy="1902240"/>
            <a:chOff x="3430800" y="5085360"/>
            <a:chExt cx="3361680" cy="1902240"/>
          </a:xfrm>
        </p:grpSpPr>
        <p:pic>
          <p:nvPicPr>
            <p:cNvPr id="230" name="図 24" descr="画像"/>
            <p:cNvPicPr/>
            <p:nvPr/>
          </p:nvPicPr>
          <p:blipFill>
            <a:blip r:embed="rId8"/>
            <a:stretch/>
          </p:blipFill>
          <p:spPr>
            <a:xfrm>
              <a:off x="3492720" y="5447880"/>
              <a:ext cx="986040" cy="98532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31" name="グループ化 6163"/>
            <p:cNvGrpSpPr/>
            <p:nvPr/>
          </p:nvGrpSpPr>
          <p:grpSpPr>
            <a:xfrm>
              <a:off x="3430800" y="5085360"/>
              <a:ext cx="3361680" cy="1902240"/>
              <a:chOff x="3430800" y="5085360"/>
              <a:chExt cx="3361680" cy="1902240"/>
            </a:xfrm>
          </p:grpSpPr>
          <p:sp>
            <p:nvSpPr>
              <p:cNvPr id="232" name="正方形/長方形 6164"/>
              <p:cNvSpPr/>
              <p:nvPr/>
            </p:nvSpPr>
            <p:spPr>
              <a:xfrm>
                <a:off x="3430800" y="5085360"/>
                <a:ext cx="3361680" cy="1902240"/>
              </a:xfrm>
              <a:prstGeom prst="rect">
                <a:avLst/>
              </a:prstGeom>
              <a:noFill/>
              <a:ln w="9525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233" name="角丸四角形 622"/>
              <p:cNvSpPr/>
              <p:nvPr/>
            </p:nvSpPr>
            <p:spPr>
              <a:xfrm>
                <a:off x="5974560" y="6212520"/>
                <a:ext cx="70488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34" name="角丸四角形 622"/>
              <p:cNvSpPr/>
              <p:nvPr/>
            </p:nvSpPr>
            <p:spPr>
              <a:xfrm>
                <a:off x="5466960" y="6212520"/>
                <a:ext cx="60012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35" name="角丸四角形 622"/>
              <p:cNvSpPr/>
              <p:nvPr/>
            </p:nvSpPr>
            <p:spPr>
              <a:xfrm>
                <a:off x="6029280" y="5790240"/>
                <a:ext cx="65016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Meiryo UI"/>
                  <a:ea typeface="Meiryo UI"/>
                </a:endParaRPr>
              </a:p>
            </p:txBody>
          </p:sp>
          <p:sp>
            <p:nvSpPr>
              <p:cNvPr id="236" name="角丸四角形 622"/>
              <p:cNvSpPr/>
              <p:nvPr/>
            </p:nvSpPr>
            <p:spPr>
              <a:xfrm>
                <a:off x="5466960" y="558072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37" name="Text Box 170"/>
              <p:cNvSpPr/>
              <p:nvPr/>
            </p:nvSpPr>
            <p:spPr>
              <a:xfrm>
                <a:off x="3696480" y="5176440"/>
                <a:ext cx="3078720" cy="19296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ja-JP" sz="13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富士通 </a:t>
                </a:r>
                <a:r>
                  <a:rPr b="1" lang="en-US" sz="13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: LIFEBOOK A5513/NX</a:t>
                </a:r>
                <a:endParaRPr b="0" lang="en-US" sz="13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38" name="AutoShape 176"/>
              <p:cNvSpPr/>
              <p:nvPr/>
            </p:nvSpPr>
            <p:spPr>
              <a:xfrm>
                <a:off x="5523480" y="5645160"/>
                <a:ext cx="641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Core i5-1235U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39" name="直角三角形 6171"/>
              <p:cNvSpPr/>
              <p:nvPr/>
            </p:nvSpPr>
            <p:spPr>
              <a:xfrm rot="5400000">
                <a:off x="3449520" y="5098320"/>
                <a:ext cx="297000" cy="302400"/>
              </a:xfrm>
              <a:prstGeom prst="rtTriangle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240" name="円/楕円 608"/>
              <p:cNvSpPr/>
              <p:nvPr/>
            </p:nvSpPr>
            <p:spPr>
              <a:xfrm>
                <a:off x="3454920" y="5092920"/>
                <a:ext cx="179640" cy="179640"/>
              </a:xfrm>
              <a:prstGeom prst="ellipse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6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41" name="Text Box 59"/>
              <p:cNvSpPr/>
              <p:nvPr/>
            </p:nvSpPr>
            <p:spPr>
              <a:xfrm>
                <a:off x="3835800" y="6676560"/>
                <a:ext cx="1097280" cy="24444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107,200</a:t>
                </a:r>
                <a:r>
                  <a:rPr b="1" lang="ja-JP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42" name="Text Box 61"/>
              <p:cNvSpPr/>
              <p:nvPr/>
            </p:nvSpPr>
            <p:spPr>
              <a:xfrm>
                <a:off x="3916800" y="6485400"/>
                <a:ext cx="816480" cy="138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FMVA0D021P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43" name="Text Box 41"/>
              <p:cNvSpPr/>
              <p:nvPr/>
            </p:nvSpPr>
            <p:spPr>
              <a:xfrm>
                <a:off x="3533400" y="6506280"/>
                <a:ext cx="3380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44" name="Text Box 41"/>
              <p:cNvSpPr/>
              <p:nvPr/>
            </p:nvSpPr>
            <p:spPr>
              <a:xfrm>
                <a:off x="3552120" y="672984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ff0000"/>
                    </a:solidFill>
                    <a:uFillTx/>
                    <a:latin typeface="Meiryo UI"/>
                    <a:ea typeface="Meiryo UI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45" name="角丸四角形 622"/>
              <p:cNvSpPr/>
              <p:nvPr/>
            </p:nvSpPr>
            <p:spPr>
              <a:xfrm>
                <a:off x="5466960" y="5794560"/>
                <a:ext cx="605160" cy="21204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46" name="角丸四角形 622"/>
              <p:cNvSpPr/>
              <p:nvPr/>
            </p:nvSpPr>
            <p:spPr>
              <a:xfrm>
                <a:off x="5466960" y="599976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47" name="角丸四角形 622"/>
              <p:cNvSpPr/>
              <p:nvPr/>
            </p:nvSpPr>
            <p:spPr>
              <a:xfrm>
                <a:off x="5466960" y="6425280"/>
                <a:ext cx="1212840" cy="4528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48" name="AutoShape 178"/>
              <p:cNvSpPr/>
              <p:nvPr/>
            </p:nvSpPr>
            <p:spPr>
              <a:xfrm>
                <a:off x="6136560" y="5848920"/>
                <a:ext cx="563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256GB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49" name="AutoShape 179"/>
              <p:cNvSpPr/>
              <p:nvPr/>
            </p:nvSpPr>
            <p:spPr>
              <a:xfrm>
                <a:off x="5534280" y="6219720"/>
                <a:ext cx="527400" cy="20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DVD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ｽｰﾊﾟｰﾏﾙﾁ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50" name="AutoShape 182"/>
              <p:cNvSpPr/>
              <p:nvPr/>
            </p:nvSpPr>
            <p:spPr>
              <a:xfrm>
                <a:off x="5528880" y="6045480"/>
                <a:ext cx="2307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15.6'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51" name="AutoShape 183"/>
              <p:cNvSpPr/>
              <p:nvPr/>
            </p:nvSpPr>
            <p:spPr>
              <a:xfrm>
                <a:off x="6133320" y="6222600"/>
                <a:ext cx="564840" cy="1958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Meiryo UI"/>
                    <a:ea typeface="Meiryo UI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52" name="AutoShape 177"/>
              <p:cNvSpPr/>
              <p:nvPr/>
            </p:nvSpPr>
            <p:spPr>
              <a:xfrm>
                <a:off x="5520960" y="5794560"/>
                <a:ext cx="464400" cy="20916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8GB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:1)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53" name="Text Box 17"/>
              <p:cNvSpPr/>
              <p:nvPr/>
            </p:nvSpPr>
            <p:spPr>
              <a:xfrm>
                <a:off x="4555800" y="5562720"/>
                <a:ext cx="867240" cy="791640"/>
              </a:xfrm>
              <a:prstGeom prst="roundRect">
                <a:avLst>
                  <a:gd name="adj" fmla="val 9151"/>
                </a:avLst>
              </a:prstGeom>
              <a:solidFill>
                <a:srgbClr val="ffffed"/>
              </a:solidFill>
              <a:ln w="0">
                <a:solidFill>
                  <a:srgbClr val="babab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36000" bIns="36000" anchor="ctr">
                <a:noAutofit/>
              </a:bodyPr>
              <a:p>
                <a:pPr defTabSz="609480">
                  <a:lnSpc>
                    <a:spcPct val="120000"/>
                  </a:lnSpc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光学ドライブ搭載の国産</a:t>
                </a: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A4</a:t>
                </a: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ノート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54" name="Text Box 16"/>
              <p:cNvSpPr/>
              <p:nvPr/>
            </p:nvSpPr>
            <p:spPr>
              <a:xfrm>
                <a:off x="5539680" y="6489000"/>
                <a:ext cx="1111320" cy="367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端子：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VGA, HDMI  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解像度：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1366x768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55" name="正方形/長方形 6663"/>
              <p:cNvSpPr/>
              <p:nvPr/>
            </p:nvSpPr>
            <p:spPr>
              <a:xfrm>
                <a:off x="5388120" y="5328720"/>
                <a:ext cx="653760" cy="333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NEW </a:t>
                </a:r>
                <a:r>
                  <a:rPr b="0" lang="en-US" sz="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(1/9)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256" name="グループ化 28"/>
          <p:cNvGrpSpPr/>
          <p:nvPr/>
        </p:nvGrpSpPr>
        <p:grpSpPr>
          <a:xfrm>
            <a:off x="65520" y="6984000"/>
            <a:ext cx="3361680" cy="1902240"/>
            <a:chOff x="65520" y="6984000"/>
            <a:chExt cx="3361680" cy="1902240"/>
          </a:xfrm>
        </p:grpSpPr>
        <p:pic>
          <p:nvPicPr>
            <p:cNvPr id="257" name="図 27" descr="画像"/>
            <p:cNvPicPr/>
            <p:nvPr/>
          </p:nvPicPr>
          <p:blipFill>
            <a:blip r:embed="rId9"/>
            <a:stretch/>
          </p:blipFill>
          <p:spPr>
            <a:xfrm>
              <a:off x="127440" y="7346520"/>
              <a:ext cx="986040" cy="98532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58" name="グループ化 6666"/>
            <p:cNvGrpSpPr/>
            <p:nvPr/>
          </p:nvGrpSpPr>
          <p:grpSpPr>
            <a:xfrm>
              <a:off x="65520" y="6984000"/>
              <a:ext cx="3361680" cy="1902240"/>
              <a:chOff x="65520" y="6984000"/>
              <a:chExt cx="3361680" cy="1902240"/>
            </a:xfrm>
          </p:grpSpPr>
          <p:sp>
            <p:nvSpPr>
              <p:cNvPr id="259" name="正方形/長方形 6667"/>
              <p:cNvSpPr/>
              <p:nvPr/>
            </p:nvSpPr>
            <p:spPr>
              <a:xfrm>
                <a:off x="65520" y="6984000"/>
                <a:ext cx="3361680" cy="1902240"/>
              </a:xfrm>
              <a:prstGeom prst="rect">
                <a:avLst/>
              </a:prstGeom>
              <a:noFill/>
              <a:ln w="9525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260" name="角丸四角形 622"/>
              <p:cNvSpPr/>
              <p:nvPr/>
            </p:nvSpPr>
            <p:spPr>
              <a:xfrm>
                <a:off x="2608920" y="8111160"/>
                <a:ext cx="70488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61" name="角丸四角形 622"/>
              <p:cNvSpPr/>
              <p:nvPr/>
            </p:nvSpPr>
            <p:spPr>
              <a:xfrm>
                <a:off x="2101320" y="8111160"/>
                <a:ext cx="60012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62" name="角丸四角形 622"/>
              <p:cNvSpPr/>
              <p:nvPr/>
            </p:nvSpPr>
            <p:spPr>
              <a:xfrm>
                <a:off x="2663640" y="7688880"/>
                <a:ext cx="65016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Meiryo UI"/>
                  <a:ea typeface="Meiryo UI"/>
                </a:endParaRPr>
              </a:p>
            </p:txBody>
          </p:sp>
          <p:sp>
            <p:nvSpPr>
              <p:cNvPr id="263" name="角丸四角形 622"/>
              <p:cNvSpPr/>
              <p:nvPr/>
            </p:nvSpPr>
            <p:spPr>
              <a:xfrm>
                <a:off x="2101320" y="747936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64" name="Text Box 170"/>
              <p:cNvSpPr/>
              <p:nvPr/>
            </p:nvSpPr>
            <p:spPr>
              <a:xfrm>
                <a:off x="330840" y="7075080"/>
                <a:ext cx="3078720" cy="19296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3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LENOVO</a:t>
                </a:r>
                <a:r>
                  <a:rPr b="1" lang="en-US" sz="13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 : V15 Gen4</a:t>
                </a:r>
                <a:endParaRPr b="0" lang="en-US" sz="13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65" name="AutoShape 176"/>
              <p:cNvSpPr/>
              <p:nvPr/>
            </p:nvSpPr>
            <p:spPr>
              <a:xfrm>
                <a:off x="2158920" y="7543800"/>
                <a:ext cx="698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Core i5-13420H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66" name="直角三角形 6675"/>
              <p:cNvSpPr/>
              <p:nvPr/>
            </p:nvSpPr>
            <p:spPr>
              <a:xfrm rot="5400000">
                <a:off x="83880" y="6996960"/>
                <a:ext cx="297000" cy="302400"/>
              </a:xfrm>
              <a:prstGeom prst="rtTriangle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267" name="円/楕円 608"/>
              <p:cNvSpPr/>
              <p:nvPr/>
            </p:nvSpPr>
            <p:spPr>
              <a:xfrm>
                <a:off x="89280" y="6991560"/>
                <a:ext cx="179640" cy="179640"/>
              </a:xfrm>
              <a:prstGeom prst="ellipse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7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68" name="Text Box 59"/>
              <p:cNvSpPr/>
              <p:nvPr/>
            </p:nvSpPr>
            <p:spPr>
              <a:xfrm>
                <a:off x="470520" y="8575200"/>
                <a:ext cx="1097280" cy="24444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140,200</a:t>
                </a:r>
                <a:r>
                  <a:rPr b="1" lang="ja-JP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69" name="Text Box 61"/>
              <p:cNvSpPr/>
              <p:nvPr/>
            </p:nvSpPr>
            <p:spPr>
              <a:xfrm>
                <a:off x="550440" y="8384040"/>
                <a:ext cx="790560" cy="138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83A100MYJP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70" name="Text Box 41"/>
              <p:cNvSpPr/>
              <p:nvPr/>
            </p:nvSpPr>
            <p:spPr>
              <a:xfrm>
                <a:off x="168120" y="8404920"/>
                <a:ext cx="3380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71" name="Text Box 41"/>
              <p:cNvSpPr/>
              <p:nvPr/>
            </p:nvSpPr>
            <p:spPr>
              <a:xfrm>
                <a:off x="186840" y="862848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ff0000"/>
                    </a:solidFill>
                    <a:uFillTx/>
                    <a:latin typeface="Meiryo UI"/>
                    <a:ea typeface="Meiryo UI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72" name="角丸四角形 622"/>
              <p:cNvSpPr/>
              <p:nvPr/>
            </p:nvSpPr>
            <p:spPr>
              <a:xfrm>
                <a:off x="2101320" y="7693200"/>
                <a:ext cx="605160" cy="21204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73" name="角丸四角形 622"/>
              <p:cNvSpPr/>
              <p:nvPr/>
            </p:nvSpPr>
            <p:spPr>
              <a:xfrm>
                <a:off x="2101320" y="789840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74" name="角丸四角形 622"/>
              <p:cNvSpPr/>
              <p:nvPr/>
            </p:nvSpPr>
            <p:spPr>
              <a:xfrm>
                <a:off x="2101320" y="8323920"/>
                <a:ext cx="1212840" cy="4528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75" name="AutoShape 178"/>
              <p:cNvSpPr/>
              <p:nvPr/>
            </p:nvSpPr>
            <p:spPr>
              <a:xfrm>
                <a:off x="2770920" y="7747560"/>
                <a:ext cx="563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256GB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76" name="AutoShape 179"/>
              <p:cNvSpPr/>
              <p:nvPr/>
            </p:nvSpPr>
            <p:spPr>
              <a:xfrm>
                <a:off x="2168640" y="8118360"/>
                <a:ext cx="527400" cy="20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Meiryo UI"/>
                    <a:ea typeface="Meiryo UI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77" name="AutoShape 182"/>
              <p:cNvSpPr/>
              <p:nvPr/>
            </p:nvSpPr>
            <p:spPr>
              <a:xfrm>
                <a:off x="2165760" y="7944120"/>
                <a:ext cx="4906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15.6'(FHD)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78" name="AutoShape 183"/>
              <p:cNvSpPr/>
              <p:nvPr/>
            </p:nvSpPr>
            <p:spPr>
              <a:xfrm>
                <a:off x="2768040" y="8121240"/>
                <a:ext cx="564840" cy="1958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fontScale="92500"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Home and Business 2021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79" name="AutoShape 177"/>
              <p:cNvSpPr/>
              <p:nvPr/>
            </p:nvSpPr>
            <p:spPr>
              <a:xfrm>
                <a:off x="2155320" y="7693200"/>
                <a:ext cx="464400" cy="20916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16GB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:0)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80" name="Text Box 17"/>
              <p:cNvSpPr/>
              <p:nvPr/>
            </p:nvSpPr>
            <p:spPr>
              <a:xfrm>
                <a:off x="1190160" y="7461360"/>
                <a:ext cx="867240" cy="791640"/>
              </a:xfrm>
              <a:prstGeom prst="roundRect">
                <a:avLst>
                  <a:gd name="adj" fmla="val 9151"/>
                </a:avLst>
              </a:prstGeom>
              <a:solidFill>
                <a:srgbClr val="ffffed"/>
              </a:solidFill>
              <a:ln w="0">
                <a:solidFill>
                  <a:srgbClr val="babab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36000" bIns="36000" anchor="ctr">
                <a:noAutofit/>
              </a:bodyPr>
              <a:p>
                <a:pPr defTabSz="609480">
                  <a:lnSpc>
                    <a:spcPct val="120000"/>
                  </a:lnSpc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メモリ</a:t>
                </a: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16GB</a:t>
                </a: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、</a:t>
                </a: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Office H&amp;B 2021</a:t>
                </a: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付</a:t>
                </a: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A4</a:t>
                </a: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ノート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81" name="Text Box 16"/>
              <p:cNvSpPr/>
              <p:nvPr/>
            </p:nvSpPr>
            <p:spPr>
              <a:xfrm>
                <a:off x="2174400" y="8387640"/>
                <a:ext cx="1111320" cy="367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端子：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HDMI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解像度：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1920x1080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282" name="グループ化 31"/>
          <p:cNvGrpSpPr/>
          <p:nvPr/>
        </p:nvGrpSpPr>
        <p:grpSpPr>
          <a:xfrm>
            <a:off x="3430800" y="6984000"/>
            <a:ext cx="3361680" cy="1902240"/>
            <a:chOff x="3430800" y="6984000"/>
            <a:chExt cx="3361680" cy="1902240"/>
          </a:xfrm>
        </p:grpSpPr>
        <p:pic>
          <p:nvPicPr>
            <p:cNvPr id="283" name="図 30" descr="画像"/>
            <p:cNvPicPr/>
            <p:nvPr/>
          </p:nvPicPr>
          <p:blipFill>
            <a:blip r:embed="rId10"/>
            <a:stretch/>
          </p:blipFill>
          <p:spPr>
            <a:xfrm>
              <a:off x="3492720" y="7346520"/>
              <a:ext cx="986040" cy="98532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284" name="グループ化 6696"/>
            <p:cNvGrpSpPr/>
            <p:nvPr/>
          </p:nvGrpSpPr>
          <p:grpSpPr>
            <a:xfrm>
              <a:off x="3430800" y="6984000"/>
              <a:ext cx="3361680" cy="1902240"/>
              <a:chOff x="3430800" y="6984000"/>
              <a:chExt cx="3361680" cy="1902240"/>
            </a:xfrm>
          </p:grpSpPr>
          <p:sp>
            <p:nvSpPr>
              <p:cNvPr id="285" name="正方形/長方形 6697"/>
              <p:cNvSpPr/>
              <p:nvPr/>
            </p:nvSpPr>
            <p:spPr>
              <a:xfrm>
                <a:off x="3430800" y="6984000"/>
                <a:ext cx="3361680" cy="1902240"/>
              </a:xfrm>
              <a:prstGeom prst="rect">
                <a:avLst/>
              </a:prstGeom>
              <a:noFill/>
              <a:ln w="9525">
                <a:solidFill>
                  <a:srgbClr val="558ed5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24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286" name="角丸四角形 622"/>
              <p:cNvSpPr/>
              <p:nvPr/>
            </p:nvSpPr>
            <p:spPr>
              <a:xfrm>
                <a:off x="5974560" y="8111160"/>
                <a:ext cx="70488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87" name="角丸四角形 622"/>
              <p:cNvSpPr/>
              <p:nvPr/>
            </p:nvSpPr>
            <p:spPr>
              <a:xfrm>
                <a:off x="5466960" y="8111160"/>
                <a:ext cx="60012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88" name="角丸四角形 622"/>
              <p:cNvSpPr/>
              <p:nvPr/>
            </p:nvSpPr>
            <p:spPr>
              <a:xfrm>
                <a:off x="6029280" y="7688880"/>
                <a:ext cx="65016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Meiryo UI"/>
                  <a:ea typeface="Meiryo UI"/>
                </a:endParaRPr>
              </a:p>
            </p:txBody>
          </p:sp>
          <p:sp>
            <p:nvSpPr>
              <p:cNvPr id="289" name="角丸四角形 622"/>
              <p:cNvSpPr/>
              <p:nvPr/>
            </p:nvSpPr>
            <p:spPr>
              <a:xfrm>
                <a:off x="5466960" y="747936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90" name="Text Box 170"/>
              <p:cNvSpPr/>
              <p:nvPr/>
            </p:nvSpPr>
            <p:spPr>
              <a:xfrm>
                <a:off x="3696480" y="7075080"/>
                <a:ext cx="3078720" cy="19296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3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HP</a:t>
                </a:r>
                <a:r>
                  <a:rPr b="1" lang="en-US" sz="13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 : Pro SFF 400 G9</a:t>
                </a:r>
                <a:endParaRPr b="0" lang="en-US" sz="13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91" name="AutoShape 176"/>
              <p:cNvSpPr/>
              <p:nvPr/>
            </p:nvSpPr>
            <p:spPr>
              <a:xfrm>
                <a:off x="5523120" y="7543800"/>
                <a:ext cx="63252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Core i5-12500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92" name="直角三角形 6704"/>
              <p:cNvSpPr/>
              <p:nvPr/>
            </p:nvSpPr>
            <p:spPr>
              <a:xfrm rot="5400000">
                <a:off x="3449520" y="6996960"/>
                <a:ext cx="297000" cy="302400"/>
              </a:xfrm>
              <a:prstGeom prst="rtTriangle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000" strike="noStrike" u="none">
                  <a:solidFill>
                    <a:srgbClr val="ffffff"/>
                  </a:solidFill>
                  <a:uFillTx/>
                  <a:latin typeface="Calibri"/>
                  <a:ea typeface="ＭＳ Ｐゴシック"/>
                </a:endParaRPr>
              </a:p>
            </p:txBody>
          </p:sp>
          <p:sp>
            <p:nvSpPr>
              <p:cNvPr id="293" name="円/楕円 608"/>
              <p:cNvSpPr/>
              <p:nvPr/>
            </p:nvSpPr>
            <p:spPr>
              <a:xfrm>
                <a:off x="3454920" y="6991560"/>
                <a:ext cx="179640" cy="179640"/>
              </a:xfrm>
              <a:prstGeom prst="ellipse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8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94" name="Text Box 59"/>
              <p:cNvSpPr/>
              <p:nvPr/>
            </p:nvSpPr>
            <p:spPr>
              <a:xfrm>
                <a:off x="3835800" y="8575200"/>
                <a:ext cx="1097280" cy="24444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140,500</a:t>
                </a:r>
                <a:r>
                  <a:rPr b="1" lang="ja-JP" sz="1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95" name="Text Box 61"/>
              <p:cNvSpPr/>
              <p:nvPr/>
            </p:nvSpPr>
            <p:spPr>
              <a:xfrm>
                <a:off x="3915360" y="8384040"/>
                <a:ext cx="625680" cy="138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51"/>
                  </a:spcBef>
                  <a:tabLst>
                    <a:tab algn="l" pos="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4496V264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96" name="Text Box 41"/>
              <p:cNvSpPr/>
              <p:nvPr/>
            </p:nvSpPr>
            <p:spPr>
              <a:xfrm>
                <a:off x="3533400" y="8404920"/>
                <a:ext cx="33804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97" name="Text Box 41"/>
              <p:cNvSpPr/>
              <p:nvPr/>
            </p:nvSpPr>
            <p:spPr>
              <a:xfrm>
                <a:off x="3552120" y="862848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ff0000"/>
                    </a:solidFill>
                    <a:uFillTx/>
                    <a:latin typeface="Meiryo UI"/>
                    <a:ea typeface="Meiryo UI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298" name="角丸四角形 622"/>
              <p:cNvSpPr/>
              <p:nvPr/>
            </p:nvSpPr>
            <p:spPr>
              <a:xfrm>
                <a:off x="5466960" y="7693200"/>
                <a:ext cx="605160" cy="21204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299" name="角丸四角形 622"/>
              <p:cNvSpPr/>
              <p:nvPr/>
            </p:nvSpPr>
            <p:spPr>
              <a:xfrm>
                <a:off x="5466960" y="7898400"/>
                <a:ext cx="1212840" cy="2134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300" name="角丸四角形 622"/>
              <p:cNvSpPr/>
              <p:nvPr/>
            </p:nvSpPr>
            <p:spPr>
              <a:xfrm>
                <a:off x="5466960" y="8323920"/>
                <a:ext cx="1212840" cy="452880"/>
              </a:xfrm>
              <a:prstGeom prst="rect">
                <a:avLst/>
              </a:prstGeom>
              <a:solidFill>
                <a:srgbClr val="edf2fd"/>
              </a:solidFill>
              <a:ln w="3175">
                <a:solidFill>
                  <a:srgbClr val="bbcef7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/>
            </p:style>
            <p:txBody>
              <a:bodyPr wrap="none" lIns="0" rIns="0" tIns="7200" bIns="0" anchor="ctr" anchorCtr="1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855f43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301" name="AutoShape 178"/>
              <p:cNvSpPr/>
              <p:nvPr/>
            </p:nvSpPr>
            <p:spPr>
              <a:xfrm>
                <a:off x="6136560" y="7747560"/>
                <a:ext cx="563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256GB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02" name="AutoShape 179"/>
              <p:cNvSpPr/>
              <p:nvPr/>
            </p:nvSpPr>
            <p:spPr>
              <a:xfrm>
                <a:off x="5534280" y="8118360"/>
                <a:ext cx="527400" cy="20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DVD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スーパーマルチ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03" name="AutoShape 182"/>
              <p:cNvSpPr/>
              <p:nvPr/>
            </p:nvSpPr>
            <p:spPr>
              <a:xfrm>
                <a:off x="5528160" y="794412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Meiryo UI"/>
                    <a:ea typeface="Meiryo UI"/>
                  </a:rPr>
                  <a:t>別売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04" name="AutoShape 183"/>
              <p:cNvSpPr/>
              <p:nvPr/>
            </p:nvSpPr>
            <p:spPr>
              <a:xfrm>
                <a:off x="6133320" y="8121240"/>
                <a:ext cx="564840" cy="1958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fontScale="92500"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Home and Business 2021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05" name="AutoShape 177"/>
              <p:cNvSpPr/>
              <p:nvPr/>
            </p:nvSpPr>
            <p:spPr>
              <a:xfrm>
                <a:off x="5520960" y="7693200"/>
                <a:ext cx="464400" cy="20916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ctr">
                <a:normAutofit lnSpcReduction="9999"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8GB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Meiryo UI"/>
                    <a:ea typeface="Meiryo UI"/>
                  </a:rPr>
                  <a:t>:1)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06" name="Text Box 17"/>
              <p:cNvSpPr/>
              <p:nvPr/>
            </p:nvSpPr>
            <p:spPr>
              <a:xfrm>
                <a:off x="4555800" y="7461360"/>
                <a:ext cx="867240" cy="791640"/>
              </a:xfrm>
              <a:prstGeom prst="roundRect">
                <a:avLst>
                  <a:gd name="adj" fmla="val 9151"/>
                </a:avLst>
              </a:prstGeom>
              <a:solidFill>
                <a:srgbClr val="ffffed"/>
              </a:solidFill>
              <a:ln w="0">
                <a:solidFill>
                  <a:srgbClr val="bababa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36000" bIns="36000" anchor="ctr">
                <a:noAutofit/>
              </a:bodyPr>
              <a:p>
                <a:pPr defTabSz="609480">
                  <a:lnSpc>
                    <a:spcPct val="12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SSD 256GB, Office H&amp;B 2021</a:t>
                </a:r>
                <a:r>
                  <a:rPr b="1" lang="ja-JP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搭載のオススメ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07" name="Text Box 16"/>
              <p:cNvSpPr/>
              <p:nvPr/>
            </p:nvSpPr>
            <p:spPr>
              <a:xfrm>
                <a:off x="5539680" y="8387640"/>
                <a:ext cx="1111320" cy="367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端子：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DisplayPort, HDMI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308" name="Text Box 358"/>
          <p:cNvSpPr/>
          <p:nvPr/>
        </p:nvSpPr>
        <p:spPr>
          <a:xfrm>
            <a:off x="47880" y="97560"/>
            <a:ext cx="957240" cy="1879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18000" bIns="18000" anchor="ctr">
            <a:spAutoFit/>
          </a:bodyPr>
          <a:p>
            <a:pPr defTabSz="914400">
              <a:lnSpc>
                <a:spcPct val="100000"/>
              </a:lnSpc>
              <a:spcBef>
                <a:spcPts val="499"/>
              </a:spcBef>
            </a:pPr>
            <a:r>
              <a:rPr b="1" i="1" lang="ja-JP" sz="1000" strike="noStrike" u="none">
                <a:solidFill>
                  <a:srgbClr val="ff0000"/>
                </a:solidFill>
                <a:uFillTx/>
                <a:latin typeface="Calibri"/>
              </a:rPr>
              <a:t>ユーザー様向け</a:t>
            </a:r>
            <a:endParaRPr b="0" lang="en-US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Rectangle 1026"/>
          <p:cNvSpPr/>
          <p:nvPr/>
        </p:nvSpPr>
        <p:spPr>
          <a:xfrm>
            <a:off x="-1440" y="0"/>
            <a:ext cx="6857640" cy="111996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800" strike="noStrike" u="none">
              <a:solidFill>
                <a:srgbClr val="000000"/>
              </a:solidFill>
              <a:uFillTx/>
              <a:latin typeface="Times New Roman"/>
              <a:ea typeface="ＭＳ Ｐゴシック"/>
            </a:endParaRPr>
          </a:p>
        </p:txBody>
      </p:sp>
      <p:pic>
        <p:nvPicPr>
          <p:cNvPr id="310" name="図 4" descr="&#10;"/>
          <p:cNvPicPr/>
          <p:nvPr/>
        </p:nvPicPr>
        <p:blipFill>
          <a:blip r:embed="rId1"/>
          <a:srcRect l="0" t="17969" r="8079" b="0"/>
          <a:stretch/>
        </p:blipFill>
        <p:spPr>
          <a:xfrm>
            <a:off x="4223880" y="-26640"/>
            <a:ext cx="2626200" cy="2343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11" name="図 11" descr=""/>
          <p:cNvPicPr/>
          <p:nvPr/>
        </p:nvPicPr>
        <p:blipFill>
          <a:blip r:embed="rId2"/>
          <a:srcRect l="22488" t="23717" r="0" b="0"/>
          <a:stretch/>
        </p:blipFill>
        <p:spPr>
          <a:xfrm>
            <a:off x="-21960" y="0"/>
            <a:ext cx="2214720" cy="2179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12" name="Text Box 4"/>
          <p:cNvSpPr/>
          <p:nvPr/>
        </p:nvSpPr>
        <p:spPr>
          <a:xfrm>
            <a:off x="5918040" y="36720"/>
            <a:ext cx="858240" cy="18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uFillTx/>
                <a:latin typeface="Meiryo UI"/>
                <a:ea typeface="Meiryo UI"/>
              </a:rPr>
              <a:t>2025/1/9</a:t>
            </a:r>
            <a:r>
              <a:rPr b="0" lang="ja-JP" sz="1200" strike="noStrike" u="none">
                <a:solidFill>
                  <a:srgbClr val="ffffff"/>
                </a:solidFill>
                <a:uFillTx/>
                <a:latin typeface="Meiryo UI"/>
                <a:ea typeface="Meiryo UI"/>
              </a:rPr>
              <a:t>版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Text Box 6"/>
          <p:cNvSpPr/>
          <p:nvPr/>
        </p:nvSpPr>
        <p:spPr>
          <a:xfrm>
            <a:off x="4038480" y="9188640"/>
            <a:ext cx="1699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609480">
              <a:lnSpc>
                <a:spcPct val="100000"/>
              </a:lnSpc>
              <a:tabLst>
                <a:tab algn="l" pos="0"/>
              </a:tabLst>
            </a:pPr>
            <a:r>
              <a:rPr b="1" lang="en-US" sz="800" strike="noStrike" u="none">
                <a:solidFill>
                  <a:srgbClr val="ff0000"/>
                </a:solidFill>
                <a:uFillTx/>
                <a:latin typeface="Arial"/>
                <a:ea typeface="ＭＳ Ｐゴシック"/>
              </a:rPr>
              <a:t>■</a:t>
            </a:r>
            <a:r>
              <a:rPr b="1" lang="en-US" sz="800" strike="noStrike" u="none">
                <a:solidFill>
                  <a:srgbClr val="000000"/>
                </a:solidFill>
                <a:uFillTx/>
                <a:latin typeface="Arial"/>
                <a:ea typeface="ＭＳ Ｐゴシック"/>
              </a:rPr>
              <a:t> </a:t>
            </a:r>
            <a:r>
              <a:rPr b="1" lang="ja-JP" sz="800" strike="noStrike" u="none">
                <a:solidFill>
                  <a:srgbClr val="333333"/>
                </a:solidFill>
                <a:uFillTx/>
                <a:latin typeface="Arial"/>
                <a:ea typeface="ＭＳ Ｐゴシック"/>
              </a:rPr>
              <a:t>ご発注はこちらへ！</a:t>
            </a: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AutoShape 7"/>
          <p:cNvSpPr/>
          <p:nvPr/>
        </p:nvSpPr>
        <p:spPr>
          <a:xfrm>
            <a:off x="4032360" y="9323280"/>
            <a:ext cx="2819160" cy="57420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e7e6e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315" name="Text Box 10"/>
          <p:cNvSpPr/>
          <p:nvPr/>
        </p:nvSpPr>
        <p:spPr>
          <a:xfrm>
            <a:off x="6572160" y="9786240"/>
            <a:ext cx="2203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r" defTabSz="560520">
              <a:lnSpc>
                <a:spcPct val="100000"/>
              </a:lnSpc>
              <a:spcBef>
                <a:spcPts val="249"/>
              </a:spcBef>
              <a:tabLst>
                <a:tab algn="l" pos="0"/>
              </a:tabLst>
            </a:pPr>
            <a:r>
              <a:rPr b="0" lang="en-US" sz="500" strike="noStrike" u="none">
                <a:solidFill>
                  <a:srgbClr val="eeece1"/>
                </a:solidFill>
                <a:uFillTx/>
                <a:latin typeface="Arial"/>
                <a:ea typeface="ＭＳ Ｐゴシック"/>
              </a:rPr>
              <a:t>HA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6" name="Text Box 6"/>
          <p:cNvSpPr/>
          <p:nvPr/>
        </p:nvSpPr>
        <p:spPr>
          <a:xfrm>
            <a:off x="4093200" y="8952480"/>
            <a:ext cx="2751120" cy="275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 defTabSz="609480">
              <a:lnSpc>
                <a:spcPct val="100000"/>
              </a:lnSpc>
              <a:tabLst>
                <a:tab algn="l" pos="0"/>
              </a:tabLst>
            </a:pPr>
            <a:r>
              <a:rPr b="1" lang="ja-JP" sz="900" strike="noStrike" u="none">
                <a:solidFill>
                  <a:srgbClr val="ff0000"/>
                </a:solidFill>
                <a:uFillTx/>
                <a:latin typeface="ＭＳ Ｐゴシック"/>
                <a:ea typeface="ＭＳ Ｐゴシック"/>
              </a:rPr>
              <a:t>チラシ掲載商品以外にもオススメ商品が多数ございます。</a:t>
            </a:r>
            <a:endParaRPr b="0" lang="en-US" sz="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r" defTabSz="609480">
              <a:lnSpc>
                <a:spcPct val="100000"/>
              </a:lnSpc>
              <a:tabLst>
                <a:tab algn="l" pos="0"/>
              </a:tabLst>
            </a:pPr>
            <a:r>
              <a:rPr b="1" lang="ja-JP" sz="900" strike="noStrike" u="none">
                <a:solidFill>
                  <a:srgbClr val="ff0000"/>
                </a:solidFill>
                <a:uFillTx/>
                <a:latin typeface="ＭＳ Ｐゴシック"/>
                <a:ea typeface="ＭＳ Ｐゴシック"/>
              </a:rPr>
              <a:t>担当営業までご相談ください。</a:t>
            </a:r>
            <a:endParaRPr b="0" lang="en-US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7" name="Text Box 3"/>
          <p:cNvSpPr/>
          <p:nvPr/>
        </p:nvSpPr>
        <p:spPr>
          <a:xfrm>
            <a:off x="1639080" y="257040"/>
            <a:ext cx="3615840" cy="427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 defTabSz="560520">
              <a:lnSpc>
                <a:spcPct val="100000"/>
              </a:lnSpc>
              <a:spcBef>
                <a:spcPts val="1400"/>
              </a:spcBef>
              <a:tabLst>
                <a:tab algn="l" pos="0"/>
              </a:tabLst>
            </a:pPr>
            <a:r>
              <a:rPr b="1" lang="en-US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FBN</a:t>
            </a:r>
            <a:r>
              <a:rPr b="1" lang="en-US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 </a:t>
            </a:r>
            <a:r>
              <a:rPr b="1" lang="ja-JP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厳選チラシ </a:t>
            </a:r>
            <a:r>
              <a:rPr b="1" lang="en-US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[PC]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8" name="Text Box 5"/>
          <p:cNvSpPr/>
          <p:nvPr/>
        </p:nvSpPr>
        <p:spPr>
          <a:xfrm>
            <a:off x="-1440" y="9316080"/>
            <a:ext cx="396216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価格は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2025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年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1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月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9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日現在のものであり、予告なく改定される場合があります。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各商品の記載価格には、消費税は含まれておりません。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「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New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」表記は新製品ではなく、本チラシに新規で掲載されたものです。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一部の機種につきましては、在庫がなくなり次第、販売終了とさせていただくことがあります。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掲載の写真と実物のイメージが異なる場合があります。　（例）キーボード・テンキーの有無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ご注文前にメーカーのホームページ等で必ず正確な情報をご確認ください。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9" name="Text Box 5"/>
          <p:cNvSpPr/>
          <p:nvPr/>
        </p:nvSpPr>
        <p:spPr>
          <a:xfrm>
            <a:off x="-1440" y="8979480"/>
            <a:ext cx="396216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※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掲載商品の搭載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OS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は全て 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Windows 11 Pro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となります。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※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「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Win11 UPG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要件適合商品」であっても、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Windows 11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へのアップグレードを保証するものではありません。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2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※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一部の仕様値は、省略した表記となっています。　（例）「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DG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」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=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「ﾀﾞｳﾝｸﾞﾚｰﾄﾞ」，「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Upd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」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=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「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Update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」等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0" name="Text Box 25"/>
          <p:cNvSpPr/>
          <p:nvPr/>
        </p:nvSpPr>
        <p:spPr>
          <a:xfrm>
            <a:off x="0" y="9776520"/>
            <a:ext cx="6857640" cy="128160"/>
          </a:xfrm>
          <a:prstGeom prst="rect">
            <a:avLst/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fld id="{3E5B07B2-0D1B-4680-8A5B-6329614412E4}" type="slidenum">
              <a:rPr b="0" lang="en-US" sz="700" strike="noStrike" u="none">
                <a:solidFill>
                  <a:srgbClr val="808080"/>
                </a:solidFill>
                <a:uFillTx/>
                <a:latin typeface="Arial"/>
                <a:ea typeface="ＭＳ Ｐゴシック"/>
              </a:rPr>
              <a:t>&lt;番号&gt;</a:t>
            </a:fld>
            <a:endParaRPr b="0" lang="en-US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321" name="グループ化 10"/>
          <p:cNvGrpSpPr/>
          <p:nvPr/>
        </p:nvGrpSpPr>
        <p:grpSpPr>
          <a:xfrm>
            <a:off x="3240" y="687240"/>
            <a:ext cx="2274480" cy="1622520"/>
            <a:chOff x="3240" y="687240"/>
            <a:chExt cx="2274480" cy="1622520"/>
          </a:xfrm>
        </p:grpSpPr>
        <p:pic>
          <p:nvPicPr>
            <p:cNvPr id="322" name="図 9" descr="画像"/>
            <p:cNvPicPr/>
            <p:nvPr/>
          </p:nvPicPr>
          <p:blipFill>
            <a:blip r:embed="rId3"/>
            <a:stretch/>
          </p:blipFill>
          <p:spPr>
            <a:xfrm>
              <a:off x="26640" y="108504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323" name="グループ化 928"/>
            <p:cNvGrpSpPr/>
            <p:nvPr/>
          </p:nvGrpSpPr>
          <p:grpSpPr>
            <a:xfrm>
              <a:off x="3240" y="687240"/>
              <a:ext cx="2274480" cy="1622520"/>
              <a:chOff x="3240" y="687240"/>
              <a:chExt cx="2274480" cy="1622520"/>
            </a:xfrm>
          </p:grpSpPr>
          <p:sp>
            <p:nvSpPr>
              <p:cNvPr id="324" name="Text Box 170"/>
              <p:cNvSpPr/>
              <p:nvPr/>
            </p:nvSpPr>
            <p:spPr>
              <a:xfrm>
                <a:off x="254160" y="71136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HP</a:t>
                </a: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:</a:t>
                </a:r>
                <a:r>
                  <a:rPr b="1" lang="en-US" sz="9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EliteBook 630 G10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25" name="AutoShape 176"/>
              <p:cNvSpPr/>
              <p:nvPr/>
            </p:nvSpPr>
            <p:spPr>
              <a:xfrm>
                <a:off x="1171440" y="973080"/>
                <a:ext cx="5277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i5-1335U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26" name="AutoShape 178"/>
              <p:cNvSpPr/>
              <p:nvPr/>
            </p:nvSpPr>
            <p:spPr>
              <a:xfrm>
                <a:off x="1167120" y="118404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256GB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27" name="AutoShape 179"/>
              <p:cNvSpPr/>
              <p:nvPr/>
            </p:nvSpPr>
            <p:spPr>
              <a:xfrm>
                <a:off x="1152000" y="139536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28" name="AutoShape 181"/>
              <p:cNvSpPr/>
              <p:nvPr/>
            </p:nvSpPr>
            <p:spPr>
              <a:xfrm>
                <a:off x="1171080" y="160632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29" name="AutoShape 182"/>
              <p:cNvSpPr/>
              <p:nvPr/>
            </p:nvSpPr>
            <p:spPr>
              <a:xfrm>
                <a:off x="1173240" y="1289880"/>
                <a:ext cx="392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13.3'(FHD)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30" name="AutoShape 183"/>
              <p:cNvSpPr/>
              <p:nvPr/>
            </p:nvSpPr>
            <p:spPr>
              <a:xfrm>
                <a:off x="1152000" y="171216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31" name="AutoShape 184"/>
              <p:cNvSpPr/>
              <p:nvPr/>
            </p:nvSpPr>
            <p:spPr>
              <a:xfrm>
                <a:off x="1154520" y="1500840"/>
                <a:ext cx="10134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有線・無線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(a/b/g/n/ac/ax)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32" name="AutoShape 177"/>
              <p:cNvSpPr/>
              <p:nvPr/>
            </p:nvSpPr>
            <p:spPr>
              <a:xfrm>
                <a:off x="1181520" y="1078560"/>
                <a:ext cx="5684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8GB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:1)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33" name="正方形/長方形 23"/>
              <p:cNvSpPr/>
              <p:nvPr/>
            </p:nvSpPr>
            <p:spPr>
              <a:xfrm>
                <a:off x="866880" y="97164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34" name="グループ化 607"/>
              <p:cNvGrpSpPr/>
              <p:nvPr/>
            </p:nvGrpSpPr>
            <p:grpSpPr>
              <a:xfrm>
                <a:off x="3240" y="687240"/>
                <a:ext cx="232920" cy="233280"/>
                <a:chOff x="3240" y="687240"/>
                <a:chExt cx="232920" cy="233280"/>
              </a:xfrm>
            </p:grpSpPr>
            <p:sp>
              <p:nvSpPr>
                <p:cNvPr id="335" name="Text Box 170"/>
                <p:cNvSpPr/>
                <p:nvPr/>
              </p:nvSpPr>
              <p:spPr>
                <a:xfrm>
                  <a:off x="128520" y="68724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336" name="正方形/長方形 40"/>
                <p:cNvSpPr/>
                <p:nvPr/>
              </p:nvSpPr>
              <p:spPr>
                <a:xfrm>
                  <a:off x="3240" y="68724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337" name="正方形/長方形 41"/>
                <p:cNvSpPr/>
                <p:nvPr/>
              </p:nvSpPr>
              <p:spPr>
                <a:xfrm>
                  <a:off x="3240" y="81288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338" name="正方形/長方形 42"/>
                <p:cNvSpPr/>
                <p:nvPr/>
              </p:nvSpPr>
              <p:spPr>
                <a:xfrm>
                  <a:off x="128520" y="81288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339" name="円/楕円 608"/>
              <p:cNvSpPr/>
              <p:nvPr/>
            </p:nvSpPr>
            <p:spPr>
              <a:xfrm>
                <a:off x="27720" y="71136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1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40" name="Rectangle 58"/>
              <p:cNvSpPr/>
              <p:nvPr/>
            </p:nvSpPr>
            <p:spPr>
              <a:xfrm>
                <a:off x="864720" y="187812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341" name="Text Box 59"/>
              <p:cNvSpPr/>
              <p:nvPr/>
            </p:nvSpPr>
            <p:spPr>
              <a:xfrm>
                <a:off x="898560" y="212256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127,100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42" name="Text Box 61"/>
              <p:cNvSpPr/>
              <p:nvPr/>
            </p:nvSpPr>
            <p:spPr>
              <a:xfrm>
                <a:off x="895320" y="1896120"/>
                <a:ext cx="55764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4524V183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43" name="Text Box 64"/>
              <p:cNvSpPr/>
              <p:nvPr/>
            </p:nvSpPr>
            <p:spPr>
              <a:xfrm>
                <a:off x="895680" y="202320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44" name="Text Box 41"/>
              <p:cNvSpPr/>
              <p:nvPr/>
            </p:nvSpPr>
            <p:spPr>
              <a:xfrm>
                <a:off x="457200" y="187632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345" name="Text Box 41"/>
              <p:cNvSpPr/>
              <p:nvPr/>
            </p:nvSpPr>
            <p:spPr>
              <a:xfrm>
                <a:off x="578520" y="190944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46" name="Text Box 41"/>
              <p:cNvSpPr/>
              <p:nvPr/>
            </p:nvSpPr>
            <p:spPr>
              <a:xfrm>
                <a:off x="533880" y="203112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47" name="Text Box 41"/>
              <p:cNvSpPr/>
              <p:nvPr/>
            </p:nvSpPr>
            <p:spPr>
              <a:xfrm>
                <a:off x="533880" y="217656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348" name="直線コネクタ 37"/>
              <p:cNvCxnSpPr/>
              <p:nvPr/>
            </p:nvCxnSpPr>
            <p:spPr>
              <a:xfrm>
                <a:off x="2273040" y="71100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349" name="直線コネクタ 38"/>
              <p:cNvCxnSpPr/>
              <p:nvPr/>
            </p:nvCxnSpPr>
            <p:spPr>
              <a:xfrm>
                <a:off x="9360" y="230652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grpSp>
        <p:nvGrpSpPr>
          <p:cNvPr id="350" name="グループ化 44"/>
          <p:cNvGrpSpPr/>
          <p:nvPr/>
        </p:nvGrpSpPr>
        <p:grpSpPr>
          <a:xfrm>
            <a:off x="2289240" y="687240"/>
            <a:ext cx="2274480" cy="1622520"/>
            <a:chOff x="2289240" y="687240"/>
            <a:chExt cx="2274480" cy="1622520"/>
          </a:xfrm>
        </p:grpSpPr>
        <p:pic>
          <p:nvPicPr>
            <p:cNvPr id="351" name="図 28" descr="画像"/>
            <p:cNvPicPr/>
            <p:nvPr/>
          </p:nvPicPr>
          <p:blipFill>
            <a:blip r:embed="rId4"/>
            <a:stretch/>
          </p:blipFill>
          <p:spPr>
            <a:xfrm>
              <a:off x="2312640" y="108504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352" name="グループ化 1492"/>
            <p:cNvGrpSpPr/>
            <p:nvPr/>
          </p:nvGrpSpPr>
          <p:grpSpPr>
            <a:xfrm>
              <a:off x="2289240" y="687240"/>
              <a:ext cx="2274480" cy="1622520"/>
              <a:chOff x="2289240" y="687240"/>
              <a:chExt cx="2274480" cy="1622520"/>
            </a:xfrm>
          </p:grpSpPr>
          <p:sp>
            <p:nvSpPr>
              <p:cNvPr id="353" name="Text Box 170"/>
              <p:cNvSpPr/>
              <p:nvPr/>
            </p:nvSpPr>
            <p:spPr>
              <a:xfrm>
                <a:off x="2540160" y="71136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富士通 </a:t>
                </a: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:</a:t>
                </a:r>
                <a:r>
                  <a:rPr b="1" lang="en-US" sz="9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LIFEBOOK U6313/NX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54" name="AutoShape 176"/>
              <p:cNvSpPr/>
              <p:nvPr/>
            </p:nvSpPr>
            <p:spPr>
              <a:xfrm>
                <a:off x="3457440" y="973080"/>
                <a:ext cx="5277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i5-1235U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5" name="AutoShape 178"/>
              <p:cNvSpPr/>
              <p:nvPr/>
            </p:nvSpPr>
            <p:spPr>
              <a:xfrm>
                <a:off x="3453120" y="118404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256GB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6" name="AutoShape 179"/>
              <p:cNvSpPr/>
              <p:nvPr/>
            </p:nvSpPr>
            <p:spPr>
              <a:xfrm>
                <a:off x="3438000" y="139536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7" name="AutoShape 181"/>
              <p:cNvSpPr/>
              <p:nvPr/>
            </p:nvSpPr>
            <p:spPr>
              <a:xfrm>
                <a:off x="3457080" y="160632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8" name="AutoShape 182"/>
              <p:cNvSpPr/>
              <p:nvPr/>
            </p:nvSpPr>
            <p:spPr>
              <a:xfrm>
                <a:off x="3459240" y="1289880"/>
                <a:ext cx="392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13.3'(FHD)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59" name="AutoShape 183"/>
              <p:cNvSpPr/>
              <p:nvPr/>
            </p:nvSpPr>
            <p:spPr>
              <a:xfrm>
                <a:off x="3438000" y="171216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60" name="AutoShape 184"/>
              <p:cNvSpPr/>
              <p:nvPr/>
            </p:nvSpPr>
            <p:spPr>
              <a:xfrm>
                <a:off x="3435120" y="1500840"/>
                <a:ext cx="5292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有線・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Wi-Fi 6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61" name="AutoShape 177"/>
              <p:cNvSpPr/>
              <p:nvPr/>
            </p:nvSpPr>
            <p:spPr>
              <a:xfrm>
                <a:off x="3467520" y="1078560"/>
                <a:ext cx="5684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8GB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:1)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62" name="正方形/長方形 1503"/>
              <p:cNvSpPr/>
              <p:nvPr/>
            </p:nvSpPr>
            <p:spPr>
              <a:xfrm>
                <a:off x="3152880" y="97164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63" name="グループ化 607"/>
              <p:cNvGrpSpPr/>
              <p:nvPr/>
            </p:nvGrpSpPr>
            <p:grpSpPr>
              <a:xfrm>
                <a:off x="2289240" y="687240"/>
                <a:ext cx="232920" cy="233280"/>
                <a:chOff x="2289240" y="687240"/>
                <a:chExt cx="232920" cy="233280"/>
              </a:xfrm>
            </p:grpSpPr>
            <p:sp>
              <p:nvSpPr>
                <p:cNvPr id="364" name="Text Box 170"/>
                <p:cNvSpPr/>
                <p:nvPr/>
              </p:nvSpPr>
              <p:spPr>
                <a:xfrm>
                  <a:off x="2414520" y="68724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365" name="正方形/長方形 1520"/>
                <p:cNvSpPr/>
                <p:nvPr/>
              </p:nvSpPr>
              <p:spPr>
                <a:xfrm>
                  <a:off x="2289240" y="68724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366" name="正方形/長方形 1521"/>
                <p:cNvSpPr/>
                <p:nvPr/>
              </p:nvSpPr>
              <p:spPr>
                <a:xfrm>
                  <a:off x="2289240" y="81288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367" name="正方形/長方形 1522"/>
                <p:cNvSpPr/>
                <p:nvPr/>
              </p:nvSpPr>
              <p:spPr>
                <a:xfrm>
                  <a:off x="2414520" y="81288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368" name="円/楕円 608"/>
              <p:cNvSpPr/>
              <p:nvPr/>
            </p:nvSpPr>
            <p:spPr>
              <a:xfrm>
                <a:off x="2313720" y="71136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2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69" name="Rectangle 58"/>
              <p:cNvSpPr/>
              <p:nvPr/>
            </p:nvSpPr>
            <p:spPr>
              <a:xfrm>
                <a:off x="3150720" y="187812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370" name="Text Box 59"/>
              <p:cNvSpPr/>
              <p:nvPr/>
            </p:nvSpPr>
            <p:spPr>
              <a:xfrm>
                <a:off x="3184560" y="212256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153,000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71" name="Text Box 61"/>
              <p:cNvSpPr/>
              <p:nvPr/>
            </p:nvSpPr>
            <p:spPr>
              <a:xfrm>
                <a:off x="3181320" y="1896120"/>
                <a:ext cx="72576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FMVU70061P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72" name="Text Box 64"/>
              <p:cNvSpPr/>
              <p:nvPr/>
            </p:nvSpPr>
            <p:spPr>
              <a:xfrm>
                <a:off x="3181680" y="202320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73" name="Text Box 41"/>
              <p:cNvSpPr/>
              <p:nvPr/>
            </p:nvSpPr>
            <p:spPr>
              <a:xfrm>
                <a:off x="2743200" y="187632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374" name="Text Box 41"/>
              <p:cNvSpPr/>
              <p:nvPr/>
            </p:nvSpPr>
            <p:spPr>
              <a:xfrm>
                <a:off x="2864520" y="190944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75" name="Text Box 41"/>
              <p:cNvSpPr/>
              <p:nvPr/>
            </p:nvSpPr>
            <p:spPr>
              <a:xfrm>
                <a:off x="2819880" y="203112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76" name="Text Box 41"/>
              <p:cNvSpPr/>
              <p:nvPr/>
            </p:nvSpPr>
            <p:spPr>
              <a:xfrm>
                <a:off x="2819880" y="217656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377" name="直線コネクタ 1515"/>
              <p:cNvCxnSpPr/>
              <p:nvPr/>
            </p:nvCxnSpPr>
            <p:spPr>
              <a:xfrm>
                <a:off x="4559040" y="71100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378" name="直線コネクタ 1516"/>
              <p:cNvCxnSpPr/>
              <p:nvPr/>
            </p:nvCxnSpPr>
            <p:spPr>
              <a:xfrm>
                <a:off x="2295360" y="230652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grpSp>
        <p:nvGrpSpPr>
          <p:cNvPr id="379" name="グループ化 47"/>
          <p:cNvGrpSpPr/>
          <p:nvPr/>
        </p:nvGrpSpPr>
        <p:grpSpPr>
          <a:xfrm>
            <a:off x="4575240" y="687240"/>
            <a:ext cx="2274480" cy="1622520"/>
            <a:chOff x="4575240" y="687240"/>
            <a:chExt cx="2274480" cy="1622520"/>
          </a:xfrm>
        </p:grpSpPr>
        <p:pic>
          <p:nvPicPr>
            <p:cNvPr id="380" name="図 46" descr="画像"/>
            <p:cNvPicPr/>
            <p:nvPr/>
          </p:nvPicPr>
          <p:blipFill>
            <a:blip r:embed="rId5"/>
            <a:stretch/>
          </p:blipFill>
          <p:spPr>
            <a:xfrm>
              <a:off x="4598640" y="108504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381" name="グループ化 1523"/>
            <p:cNvGrpSpPr/>
            <p:nvPr/>
          </p:nvGrpSpPr>
          <p:grpSpPr>
            <a:xfrm>
              <a:off x="4575240" y="687240"/>
              <a:ext cx="2274480" cy="1622520"/>
              <a:chOff x="4575240" y="687240"/>
              <a:chExt cx="2274480" cy="1622520"/>
            </a:xfrm>
          </p:grpSpPr>
          <p:sp>
            <p:nvSpPr>
              <p:cNvPr id="382" name="Text Box 170"/>
              <p:cNvSpPr/>
              <p:nvPr/>
            </p:nvSpPr>
            <p:spPr>
              <a:xfrm>
                <a:off x="4826160" y="71136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Dynabook</a:t>
                </a: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:</a:t>
                </a:r>
                <a:r>
                  <a:rPr b="1" lang="en-US" sz="9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SJ73/KY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383" name="AutoShape 176"/>
              <p:cNvSpPr/>
              <p:nvPr/>
            </p:nvSpPr>
            <p:spPr>
              <a:xfrm>
                <a:off x="5743440" y="973080"/>
                <a:ext cx="5277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i5-1235U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4" name="AutoShape 178"/>
              <p:cNvSpPr/>
              <p:nvPr/>
            </p:nvSpPr>
            <p:spPr>
              <a:xfrm>
                <a:off x="5739120" y="118404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256GB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5" name="AutoShape 179"/>
              <p:cNvSpPr/>
              <p:nvPr/>
            </p:nvSpPr>
            <p:spPr>
              <a:xfrm>
                <a:off x="5724000" y="139536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6" name="AutoShape 181"/>
              <p:cNvSpPr/>
              <p:nvPr/>
            </p:nvSpPr>
            <p:spPr>
              <a:xfrm>
                <a:off x="5743080" y="160632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7" name="AutoShape 182"/>
              <p:cNvSpPr/>
              <p:nvPr/>
            </p:nvSpPr>
            <p:spPr>
              <a:xfrm>
                <a:off x="5745240" y="1289880"/>
                <a:ext cx="392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13.3'(FHD)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8" name="AutoShape 183"/>
              <p:cNvSpPr/>
              <p:nvPr/>
            </p:nvSpPr>
            <p:spPr>
              <a:xfrm>
                <a:off x="5744880" y="1712160"/>
                <a:ext cx="911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Home and Business 2021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9" name="AutoShape 184"/>
              <p:cNvSpPr/>
              <p:nvPr/>
            </p:nvSpPr>
            <p:spPr>
              <a:xfrm>
                <a:off x="5721120" y="1500840"/>
                <a:ext cx="5292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有線・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Wi-Fi 6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90" name="AutoShape 177"/>
              <p:cNvSpPr/>
              <p:nvPr/>
            </p:nvSpPr>
            <p:spPr>
              <a:xfrm>
                <a:off x="5751000" y="1078560"/>
                <a:ext cx="6130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16GB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:0)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91" name="正方形/長方形 1534"/>
              <p:cNvSpPr/>
              <p:nvPr/>
            </p:nvSpPr>
            <p:spPr>
              <a:xfrm>
                <a:off x="5438880" y="97164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92" name="グループ化 607"/>
              <p:cNvGrpSpPr/>
              <p:nvPr/>
            </p:nvGrpSpPr>
            <p:grpSpPr>
              <a:xfrm>
                <a:off x="4575240" y="687240"/>
                <a:ext cx="232920" cy="233280"/>
                <a:chOff x="4575240" y="687240"/>
                <a:chExt cx="232920" cy="233280"/>
              </a:xfrm>
            </p:grpSpPr>
            <p:sp>
              <p:nvSpPr>
                <p:cNvPr id="393" name="Text Box 170"/>
                <p:cNvSpPr/>
                <p:nvPr/>
              </p:nvSpPr>
              <p:spPr>
                <a:xfrm>
                  <a:off x="4700520" y="68724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394" name="正方形/長方形 1551"/>
                <p:cNvSpPr/>
                <p:nvPr/>
              </p:nvSpPr>
              <p:spPr>
                <a:xfrm>
                  <a:off x="4575240" y="68724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395" name="正方形/長方形 1552"/>
                <p:cNvSpPr/>
                <p:nvPr/>
              </p:nvSpPr>
              <p:spPr>
                <a:xfrm>
                  <a:off x="4575240" y="81288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396" name="正方形/長方形 1553"/>
                <p:cNvSpPr/>
                <p:nvPr/>
              </p:nvSpPr>
              <p:spPr>
                <a:xfrm>
                  <a:off x="4700520" y="81288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397" name="円/楕円 608"/>
              <p:cNvSpPr/>
              <p:nvPr/>
            </p:nvSpPr>
            <p:spPr>
              <a:xfrm>
                <a:off x="4599720" y="71136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3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98" name="Rectangle 58"/>
              <p:cNvSpPr/>
              <p:nvPr/>
            </p:nvSpPr>
            <p:spPr>
              <a:xfrm>
                <a:off x="5436720" y="187812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399" name="Text Box 59"/>
              <p:cNvSpPr/>
              <p:nvPr/>
            </p:nvSpPr>
            <p:spPr>
              <a:xfrm>
                <a:off x="5470560" y="212256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185,000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00" name="Text Box 61"/>
              <p:cNvSpPr/>
              <p:nvPr/>
            </p:nvSpPr>
            <p:spPr>
              <a:xfrm>
                <a:off x="5467320" y="1896120"/>
                <a:ext cx="83268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A6SJKYLA233B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01" name="Text Box 64"/>
              <p:cNvSpPr/>
              <p:nvPr/>
            </p:nvSpPr>
            <p:spPr>
              <a:xfrm>
                <a:off x="5467680" y="202320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02" name="Text Box 41"/>
              <p:cNvSpPr/>
              <p:nvPr/>
            </p:nvSpPr>
            <p:spPr>
              <a:xfrm>
                <a:off x="5029200" y="187632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403" name="Text Box 41"/>
              <p:cNvSpPr/>
              <p:nvPr/>
            </p:nvSpPr>
            <p:spPr>
              <a:xfrm>
                <a:off x="5150520" y="190944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04" name="Text Box 41"/>
              <p:cNvSpPr/>
              <p:nvPr/>
            </p:nvSpPr>
            <p:spPr>
              <a:xfrm>
                <a:off x="5105880" y="203112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05" name="Text Box 41"/>
              <p:cNvSpPr/>
              <p:nvPr/>
            </p:nvSpPr>
            <p:spPr>
              <a:xfrm>
                <a:off x="5105880" y="217656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406" name="直線コネクタ 1546"/>
              <p:cNvCxnSpPr/>
              <p:nvPr/>
            </p:nvCxnSpPr>
            <p:spPr>
              <a:xfrm>
                <a:off x="6845040" y="71100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407" name="直線コネクタ 1547"/>
              <p:cNvCxnSpPr/>
              <p:nvPr/>
            </p:nvCxnSpPr>
            <p:spPr>
              <a:xfrm>
                <a:off x="4581360" y="230652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grpSp>
        <p:nvGrpSpPr>
          <p:cNvPr id="408" name="グループ化 50"/>
          <p:cNvGrpSpPr/>
          <p:nvPr/>
        </p:nvGrpSpPr>
        <p:grpSpPr>
          <a:xfrm>
            <a:off x="3240" y="2333160"/>
            <a:ext cx="2274480" cy="1622520"/>
            <a:chOff x="3240" y="2333160"/>
            <a:chExt cx="2274480" cy="1622520"/>
          </a:xfrm>
        </p:grpSpPr>
        <p:pic>
          <p:nvPicPr>
            <p:cNvPr id="409" name="図 49" descr="画像"/>
            <p:cNvPicPr/>
            <p:nvPr/>
          </p:nvPicPr>
          <p:blipFill>
            <a:blip r:embed="rId6"/>
            <a:stretch/>
          </p:blipFill>
          <p:spPr>
            <a:xfrm>
              <a:off x="26640" y="273096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410" name="グループ化 1554"/>
            <p:cNvGrpSpPr/>
            <p:nvPr/>
          </p:nvGrpSpPr>
          <p:grpSpPr>
            <a:xfrm>
              <a:off x="3240" y="2333160"/>
              <a:ext cx="2274480" cy="1622520"/>
              <a:chOff x="3240" y="2333160"/>
              <a:chExt cx="2274480" cy="1622520"/>
            </a:xfrm>
          </p:grpSpPr>
          <p:sp>
            <p:nvSpPr>
              <p:cNvPr id="411" name="Text Box 170"/>
              <p:cNvSpPr/>
              <p:nvPr/>
            </p:nvSpPr>
            <p:spPr>
              <a:xfrm>
                <a:off x="254160" y="235728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富士通 </a:t>
                </a: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:</a:t>
                </a:r>
                <a:r>
                  <a:rPr b="1" lang="en-US" sz="9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LIFEBOOK A5513/RX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12" name="AutoShape 176"/>
              <p:cNvSpPr/>
              <p:nvPr/>
            </p:nvSpPr>
            <p:spPr>
              <a:xfrm>
                <a:off x="1171440" y="2619000"/>
                <a:ext cx="5277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i5-1335U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13" name="AutoShape 178"/>
              <p:cNvSpPr/>
              <p:nvPr/>
            </p:nvSpPr>
            <p:spPr>
              <a:xfrm>
                <a:off x="1167120" y="282996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256GB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14" name="AutoShape 179"/>
              <p:cNvSpPr/>
              <p:nvPr/>
            </p:nvSpPr>
            <p:spPr>
              <a:xfrm>
                <a:off x="1195560" y="3041280"/>
                <a:ext cx="5238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ｽｰﾊﾟｰﾏﾙﾁ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15" name="AutoShape 181"/>
              <p:cNvSpPr/>
              <p:nvPr/>
            </p:nvSpPr>
            <p:spPr>
              <a:xfrm>
                <a:off x="1171080" y="325224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16" name="AutoShape 182"/>
              <p:cNvSpPr/>
              <p:nvPr/>
            </p:nvSpPr>
            <p:spPr>
              <a:xfrm>
                <a:off x="1167480" y="2935800"/>
                <a:ext cx="1886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15.6'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17" name="AutoShape 183"/>
              <p:cNvSpPr/>
              <p:nvPr/>
            </p:nvSpPr>
            <p:spPr>
              <a:xfrm>
                <a:off x="1172880" y="3358080"/>
                <a:ext cx="911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Home and Business 2024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18" name="AutoShape 184"/>
              <p:cNvSpPr/>
              <p:nvPr/>
            </p:nvSpPr>
            <p:spPr>
              <a:xfrm>
                <a:off x="1149120" y="3146760"/>
                <a:ext cx="5292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有線・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Wi-Fi 6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19" name="AutoShape 177"/>
              <p:cNvSpPr/>
              <p:nvPr/>
            </p:nvSpPr>
            <p:spPr>
              <a:xfrm>
                <a:off x="1181520" y="2724480"/>
                <a:ext cx="5684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8GB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:1)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20" name="正方形/長方形 1565"/>
              <p:cNvSpPr/>
              <p:nvPr/>
            </p:nvSpPr>
            <p:spPr>
              <a:xfrm>
                <a:off x="866880" y="261756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421" name="グループ化 607"/>
              <p:cNvGrpSpPr/>
              <p:nvPr/>
            </p:nvGrpSpPr>
            <p:grpSpPr>
              <a:xfrm>
                <a:off x="3240" y="2333160"/>
                <a:ext cx="232920" cy="233280"/>
                <a:chOff x="3240" y="2333160"/>
                <a:chExt cx="232920" cy="233280"/>
              </a:xfrm>
            </p:grpSpPr>
            <p:sp>
              <p:nvSpPr>
                <p:cNvPr id="422" name="Text Box 170"/>
                <p:cNvSpPr/>
                <p:nvPr/>
              </p:nvSpPr>
              <p:spPr>
                <a:xfrm>
                  <a:off x="128520" y="233316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423" name="正方形/長方形 1582"/>
                <p:cNvSpPr/>
                <p:nvPr/>
              </p:nvSpPr>
              <p:spPr>
                <a:xfrm>
                  <a:off x="3240" y="233316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424" name="正方形/長方形 1583"/>
                <p:cNvSpPr/>
                <p:nvPr/>
              </p:nvSpPr>
              <p:spPr>
                <a:xfrm>
                  <a:off x="3240" y="245880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425" name="正方形/長方形 1584"/>
                <p:cNvSpPr/>
                <p:nvPr/>
              </p:nvSpPr>
              <p:spPr>
                <a:xfrm>
                  <a:off x="128520" y="245880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426" name="円/楕円 608"/>
              <p:cNvSpPr/>
              <p:nvPr/>
            </p:nvSpPr>
            <p:spPr>
              <a:xfrm>
                <a:off x="27720" y="235728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4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27" name="Rectangle 58"/>
              <p:cNvSpPr/>
              <p:nvPr/>
            </p:nvSpPr>
            <p:spPr>
              <a:xfrm>
                <a:off x="864720" y="352404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428" name="Text Box 59"/>
              <p:cNvSpPr/>
              <p:nvPr/>
            </p:nvSpPr>
            <p:spPr>
              <a:xfrm>
                <a:off x="898560" y="376848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154,600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29" name="Text Box 61"/>
              <p:cNvSpPr/>
              <p:nvPr/>
            </p:nvSpPr>
            <p:spPr>
              <a:xfrm>
                <a:off x="896760" y="3542040"/>
                <a:ext cx="71172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FMVA0F023P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30" name="Text Box 64"/>
              <p:cNvSpPr/>
              <p:nvPr/>
            </p:nvSpPr>
            <p:spPr>
              <a:xfrm>
                <a:off x="895680" y="366912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31" name="Text Box 41"/>
              <p:cNvSpPr/>
              <p:nvPr/>
            </p:nvSpPr>
            <p:spPr>
              <a:xfrm>
                <a:off x="457200" y="352224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432" name="Text Box 41"/>
              <p:cNvSpPr/>
              <p:nvPr/>
            </p:nvSpPr>
            <p:spPr>
              <a:xfrm>
                <a:off x="578520" y="355536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33" name="Text Box 41"/>
              <p:cNvSpPr/>
              <p:nvPr/>
            </p:nvSpPr>
            <p:spPr>
              <a:xfrm>
                <a:off x="533880" y="367704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34" name="Text Box 41"/>
              <p:cNvSpPr/>
              <p:nvPr/>
            </p:nvSpPr>
            <p:spPr>
              <a:xfrm>
                <a:off x="533880" y="382248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435" name="直線コネクタ 1577"/>
              <p:cNvCxnSpPr/>
              <p:nvPr/>
            </p:nvCxnSpPr>
            <p:spPr>
              <a:xfrm>
                <a:off x="2273040" y="235692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436" name="直線コネクタ 1578"/>
              <p:cNvCxnSpPr/>
              <p:nvPr/>
            </p:nvCxnSpPr>
            <p:spPr>
              <a:xfrm>
                <a:off x="9360" y="395244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grpSp>
        <p:nvGrpSpPr>
          <p:cNvPr id="437" name="グループ化 53"/>
          <p:cNvGrpSpPr/>
          <p:nvPr/>
        </p:nvGrpSpPr>
        <p:grpSpPr>
          <a:xfrm>
            <a:off x="2289240" y="2333160"/>
            <a:ext cx="2274480" cy="1622520"/>
            <a:chOff x="2289240" y="2333160"/>
            <a:chExt cx="2274480" cy="1622520"/>
          </a:xfrm>
        </p:grpSpPr>
        <p:pic>
          <p:nvPicPr>
            <p:cNvPr id="438" name="図 52" descr="画像"/>
            <p:cNvPicPr/>
            <p:nvPr/>
          </p:nvPicPr>
          <p:blipFill>
            <a:blip r:embed="rId7"/>
            <a:stretch/>
          </p:blipFill>
          <p:spPr>
            <a:xfrm>
              <a:off x="2312640" y="273096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439" name="グループ化 1585"/>
            <p:cNvGrpSpPr/>
            <p:nvPr/>
          </p:nvGrpSpPr>
          <p:grpSpPr>
            <a:xfrm>
              <a:off x="2289240" y="2333160"/>
              <a:ext cx="2274480" cy="1622520"/>
              <a:chOff x="2289240" y="2333160"/>
              <a:chExt cx="2274480" cy="1622520"/>
            </a:xfrm>
          </p:grpSpPr>
          <p:sp>
            <p:nvSpPr>
              <p:cNvPr id="440" name="Text Box 170"/>
              <p:cNvSpPr/>
              <p:nvPr/>
            </p:nvSpPr>
            <p:spPr>
              <a:xfrm>
                <a:off x="2540160" y="235728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LENOVO</a:t>
                </a: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:</a:t>
                </a:r>
                <a:r>
                  <a:rPr b="1" lang="en-US" sz="9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Lenovo V15 Gen4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41" name="AutoShape 176"/>
              <p:cNvSpPr/>
              <p:nvPr/>
            </p:nvSpPr>
            <p:spPr>
              <a:xfrm>
                <a:off x="3458160" y="2619000"/>
                <a:ext cx="5709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i5-13420H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42" name="AutoShape 178"/>
              <p:cNvSpPr/>
              <p:nvPr/>
            </p:nvSpPr>
            <p:spPr>
              <a:xfrm>
                <a:off x="3453120" y="282996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512GB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43" name="AutoShape 179"/>
              <p:cNvSpPr/>
              <p:nvPr/>
            </p:nvSpPr>
            <p:spPr>
              <a:xfrm>
                <a:off x="3438000" y="304128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44" name="AutoShape 181"/>
              <p:cNvSpPr/>
              <p:nvPr/>
            </p:nvSpPr>
            <p:spPr>
              <a:xfrm>
                <a:off x="3457080" y="325224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45" name="AutoShape 182"/>
              <p:cNvSpPr/>
              <p:nvPr/>
            </p:nvSpPr>
            <p:spPr>
              <a:xfrm>
                <a:off x="3459240" y="2935800"/>
                <a:ext cx="392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15.6'(FHD)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46" name="AutoShape 183"/>
              <p:cNvSpPr/>
              <p:nvPr/>
            </p:nvSpPr>
            <p:spPr>
              <a:xfrm>
                <a:off x="3458880" y="3358080"/>
                <a:ext cx="911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Home and Business 2021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47" name="AutoShape 184"/>
              <p:cNvSpPr/>
              <p:nvPr/>
            </p:nvSpPr>
            <p:spPr>
              <a:xfrm>
                <a:off x="3435120" y="3146760"/>
                <a:ext cx="5292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有線・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Wi-Fi 6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48" name="AutoShape 177"/>
              <p:cNvSpPr/>
              <p:nvPr/>
            </p:nvSpPr>
            <p:spPr>
              <a:xfrm>
                <a:off x="3467520" y="2724480"/>
                <a:ext cx="5684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8GB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:1)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49" name="正方形/長方形 1596"/>
              <p:cNvSpPr/>
              <p:nvPr/>
            </p:nvSpPr>
            <p:spPr>
              <a:xfrm>
                <a:off x="3152880" y="261756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450" name="グループ化 607"/>
              <p:cNvGrpSpPr/>
              <p:nvPr/>
            </p:nvGrpSpPr>
            <p:grpSpPr>
              <a:xfrm>
                <a:off x="2289240" y="2333160"/>
                <a:ext cx="232920" cy="233280"/>
                <a:chOff x="2289240" y="2333160"/>
                <a:chExt cx="232920" cy="233280"/>
              </a:xfrm>
            </p:grpSpPr>
            <p:sp>
              <p:nvSpPr>
                <p:cNvPr id="451" name="Text Box 170"/>
                <p:cNvSpPr/>
                <p:nvPr/>
              </p:nvSpPr>
              <p:spPr>
                <a:xfrm>
                  <a:off x="2414520" y="233316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452" name="正方形/長方形 1613"/>
                <p:cNvSpPr/>
                <p:nvPr/>
              </p:nvSpPr>
              <p:spPr>
                <a:xfrm>
                  <a:off x="2289240" y="233316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453" name="正方形/長方形 1614"/>
                <p:cNvSpPr/>
                <p:nvPr/>
              </p:nvSpPr>
              <p:spPr>
                <a:xfrm>
                  <a:off x="2289240" y="245880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454" name="正方形/長方形 1615"/>
                <p:cNvSpPr/>
                <p:nvPr/>
              </p:nvSpPr>
              <p:spPr>
                <a:xfrm>
                  <a:off x="2414520" y="245880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455" name="円/楕円 608"/>
              <p:cNvSpPr/>
              <p:nvPr/>
            </p:nvSpPr>
            <p:spPr>
              <a:xfrm>
                <a:off x="2313720" y="235728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5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56" name="Rectangle 58"/>
              <p:cNvSpPr/>
              <p:nvPr/>
            </p:nvSpPr>
            <p:spPr>
              <a:xfrm>
                <a:off x="3150720" y="352404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457" name="Text Box 59"/>
              <p:cNvSpPr/>
              <p:nvPr/>
            </p:nvSpPr>
            <p:spPr>
              <a:xfrm>
                <a:off x="3184560" y="376848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135,600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58" name="Text Box 61"/>
              <p:cNvSpPr/>
              <p:nvPr/>
            </p:nvSpPr>
            <p:spPr>
              <a:xfrm>
                <a:off x="3181320" y="3542040"/>
                <a:ext cx="67320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83A100L4JP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59" name="Text Box 64"/>
              <p:cNvSpPr/>
              <p:nvPr/>
            </p:nvSpPr>
            <p:spPr>
              <a:xfrm>
                <a:off x="3181680" y="366912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60" name="Text Box 41"/>
              <p:cNvSpPr/>
              <p:nvPr/>
            </p:nvSpPr>
            <p:spPr>
              <a:xfrm>
                <a:off x="2743200" y="352224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461" name="Text Box 41"/>
              <p:cNvSpPr/>
              <p:nvPr/>
            </p:nvSpPr>
            <p:spPr>
              <a:xfrm>
                <a:off x="2864520" y="355536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62" name="Text Box 41"/>
              <p:cNvSpPr/>
              <p:nvPr/>
            </p:nvSpPr>
            <p:spPr>
              <a:xfrm>
                <a:off x="2819880" y="367704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63" name="Text Box 41"/>
              <p:cNvSpPr/>
              <p:nvPr/>
            </p:nvSpPr>
            <p:spPr>
              <a:xfrm>
                <a:off x="2819880" y="382248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464" name="直線コネクタ 1608"/>
              <p:cNvCxnSpPr/>
              <p:nvPr/>
            </p:nvCxnSpPr>
            <p:spPr>
              <a:xfrm>
                <a:off x="4559040" y="235692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465" name="直線コネクタ 1609"/>
              <p:cNvCxnSpPr/>
              <p:nvPr/>
            </p:nvCxnSpPr>
            <p:spPr>
              <a:xfrm>
                <a:off x="2295360" y="395244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grpSp>
        <p:nvGrpSpPr>
          <p:cNvPr id="466" name="グループ化 56"/>
          <p:cNvGrpSpPr/>
          <p:nvPr/>
        </p:nvGrpSpPr>
        <p:grpSpPr>
          <a:xfrm>
            <a:off x="4575240" y="2333160"/>
            <a:ext cx="2274480" cy="1622520"/>
            <a:chOff x="4575240" y="2333160"/>
            <a:chExt cx="2274480" cy="1622520"/>
          </a:xfrm>
        </p:grpSpPr>
        <p:pic>
          <p:nvPicPr>
            <p:cNvPr id="467" name="図 55" descr="画像"/>
            <p:cNvPicPr/>
            <p:nvPr/>
          </p:nvPicPr>
          <p:blipFill>
            <a:blip r:embed="rId8"/>
            <a:stretch/>
          </p:blipFill>
          <p:spPr>
            <a:xfrm>
              <a:off x="4598640" y="273096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468" name="グループ化 1616"/>
            <p:cNvGrpSpPr/>
            <p:nvPr/>
          </p:nvGrpSpPr>
          <p:grpSpPr>
            <a:xfrm>
              <a:off x="4575240" y="2333160"/>
              <a:ext cx="2274480" cy="1622520"/>
              <a:chOff x="4575240" y="2333160"/>
              <a:chExt cx="2274480" cy="1622520"/>
            </a:xfrm>
          </p:grpSpPr>
          <p:sp>
            <p:nvSpPr>
              <p:cNvPr id="469" name="Text Box 170"/>
              <p:cNvSpPr/>
              <p:nvPr/>
            </p:nvSpPr>
            <p:spPr>
              <a:xfrm>
                <a:off x="4826160" y="235728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LENOVO</a:t>
                </a: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:</a:t>
                </a:r>
                <a:r>
                  <a:rPr b="1" lang="en-US" sz="9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V15 Gen4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70" name="AutoShape 176"/>
              <p:cNvSpPr/>
              <p:nvPr/>
            </p:nvSpPr>
            <p:spPr>
              <a:xfrm>
                <a:off x="5744160" y="2619000"/>
                <a:ext cx="5709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i5-13420H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71" name="AutoShape 178"/>
              <p:cNvSpPr/>
              <p:nvPr/>
            </p:nvSpPr>
            <p:spPr>
              <a:xfrm>
                <a:off x="5739120" y="282996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256GB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72" name="AutoShape 179"/>
              <p:cNvSpPr/>
              <p:nvPr/>
            </p:nvSpPr>
            <p:spPr>
              <a:xfrm>
                <a:off x="5724000" y="304128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73" name="AutoShape 181"/>
              <p:cNvSpPr/>
              <p:nvPr/>
            </p:nvSpPr>
            <p:spPr>
              <a:xfrm>
                <a:off x="5743080" y="325224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74" name="AutoShape 182"/>
              <p:cNvSpPr/>
              <p:nvPr/>
            </p:nvSpPr>
            <p:spPr>
              <a:xfrm>
                <a:off x="5745240" y="2935800"/>
                <a:ext cx="392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15.6'(FHD)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75" name="AutoShape 183"/>
              <p:cNvSpPr/>
              <p:nvPr/>
            </p:nvSpPr>
            <p:spPr>
              <a:xfrm>
                <a:off x="5744880" y="3358080"/>
                <a:ext cx="5187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Personal 2021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76" name="AutoShape 184"/>
              <p:cNvSpPr/>
              <p:nvPr/>
            </p:nvSpPr>
            <p:spPr>
              <a:xfrm>
                <a:off x="5721120" y="3146760"/>
                <a:ext cx="5292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有線・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Wi-Fi 6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77" name="AutoShape 177"/>
              <p:cNvSpPr/>
              <p:nvPr/>
            </p:nvSpPr>
            <p:spPr>
              <a:xfrm>
                <a:off x="5753520" y="2724480"/>
                <a:ext cx="5684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8GB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:1)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78" name="正方形/長方形 1627"/>
              <p:cNvSpPr/>
              <p:nvPr/>
            </p:nvSpPr>
            <p:spPr>
              <a:xfrm>
                <a:off x="5438880" y="261756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479" name="グループ化 607"/>
              <p:cNvGrpSpPr/>
              <p:nvPr/>
            </p:nvGrpSpPr>
            <p:grpSpPr>
              <a:xfrm>
                <a:off x="4575240" y="2333160"/>
                <a:ext cx="232920" cy="233280"/>
                <a:chOff x="4575240" y="2333160"/>
                <a:chExt cx="232920" cy="233280"/>
              </a:xfrm>
            </p:grpSpPr>
            <p:sp>
              <p:nvSpPr>
                <p:cNvPr id="480" name="Text Box 170"/>
                <p:cNvSpPr/>
                <p:nvPr/>
              </p:nvSpPr>
              <p:spPr>
                <a:xfrm>
                  <a:off x="4700520" y="233316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481" name="正方形/長方形 1644"/>
                <p:cNvSpPr/>
                <p:nvPr/>
              </p:nvSpPr>
              <p:spPr>
                <a:xfrm>
                  <a:off x="4575240" y="233316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482" name="正方形/長方形 1645"/>
                <p:cNvSpPr/>
                <p:nvPr/>
              </p:nvSpPr>
              <p:spPr>
                <a:xfrm>
                  <a:off x="4575240" y="245880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483" name="正方形/長方形 1646"/>
                <p:cNvSpPr/>
                <p:nvPr/>
              </p:nvSpPr>
              <p:spPr>
                <a:xfrm>
                  <a:off x="4700520" y="245880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484" name="円/楕円 608"/>
              <p:cNvSpPr/>
              <p:nvPr/>
            </p:nvSpPr>
            <p:spPr>
              <a:xfrm>
                <a:off x="4599720" y="235728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6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85" name="Rectangle 58"/>
              <p:cNvSpPr/>
              <p:nvPr/>
            </p:nvSpPr>
            <p:spPr>
              <a:xfrm>
                <a:off x="5436720" y="352404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486" name="Text Box 59"/>
              <p:cNvSpPr/>
              <p:nvPr/>
            </p:nvSpPr>
            <p:spPr>
              <a:xfrm>
                <a:off x="5470560" y="376848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128,200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87" name="Text Box 61"/>
              <p:cNvSpPr/>
              <p:nvPr/>
            </p:nvSpPr>
            <p:spPr>
              <a:xfrm>
                <a:off x="5467320" y="3542040"/>
                <a:ext cx="67320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83A100L6JP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88" name="Text Box 64"/>
              <p:cNvSpPr/>
              <p:nvPr/>
            </p:nvSpPr>
            <p:spPr>
              <a:xfrm>
                <a:off x="5467680" y="366912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89" name="Text Box 41"/>
              <p:cNvSpPr/>
              <p:nvPr/>
            </p:nvSpPr>
            <p:spPr>
              <a:xfrm>
                <a:off x="5029200" y="352224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490" name="Text Box 41"/>
              <p:cNvSpPr/>
              <p:nvPr/>
            </p:nvSpPr>
            <p:spPr>
              <a:xfrm>
                <a:off x="5150520" y="355536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91" name="Text Box 41"/>
              <p:cNvSpPr/>
              <p:nvPr/>
            </p:nvSpPr>
            <p:spPr>
              <a:xfrm>
                <a:off x="5105880" y="367704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92" name="Text Box 41"/>
              <p:cNvSpPr/>
              <p:nvPr/>
            </p:nvSpPr>
            <p:spPr>
              <a:xfrm>
                <a:off x="5105880" y="382248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493" name="直線コネクタ 1639"/>
              <p:cNvCxnSpPr/>
              <p:nvPr/>
            </p:nvCxnSpPr>
            <p:spPr>
              <a:xfrm>
                <a:off x="6845040" y="235692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494" name="直線コネクタ 1640"/>
              <p:cNvCxnSpPr/>
              <p:nvPr/>
            </p:nvCxnSpPr>
            <p:spPr>
              <a:xfrm>
                <a:off x="4581360" y="395244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grpSp>
        <p:nvGrpSpPr>
          <p:cNvPr id="495" name="グループ化 59"/>
          <p:cNvGrpSpPr/>
          <p:nvPr/>
        </p:nvGrpSpPr>
        <p:grpSpPr>
          <a:xfrm>
            <a:off x="3240" y="3979080"/>
            <a:ext cx="2274480" cy="1622520"/>
            <a:chOff x="3240" y="3979080"/>
            <a:chExt cx="2274480" cy="1622520"/>
          </a:xfrm>
        </p:grpSpPr>
        <p:pic>
          <p:nvPicPr>
            <p:cNvPr id="496" name="図 58" descr="画像"/>
            <p:cNvPicPr/>
            <p:nvPr/>
          </p:nvPicPr>
          <p:blipFill>
            <a:blip r:embed="rId9"/>
            <a:stretch/>
          </p:blipFill>
          <p:spPr>
            <a:xfrm>
              <a:off x="26640" y="437688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497" name="グループ化 1647"/>
            <p:cNvGrpSpPr/>
            <p:nvPr/>
          </p:nvGrpSpPr>
          <p:grpSpPr>
            <a:xfrm>
              <a:off x="3240" y="3979080"/>
              <a:ext cx="2274480" cy="1622520"/>
              <a:chOff x="3240" y="3979080"/>
              <a:chExt cx="2274480" cy="1622520"/>
            </a:xfrm>
          </p:grpSpPr>
          <p:sp>
            <p:nvSpPr>
              <p:cNvPr id="498" name="Text Box 170"/>
              <p:cNvSpPr/>
              <p:nvPr/>
            </p:nvSpPr>
            <p:spPr>
              <a:xfrm>
                <a:off x="254160" y="400320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NEC</a:t>
                </a: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:</a:t>
                </a:r>
                <a:r>
                  <a:rPr b="1" lang="en-US" sz="9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VersaPro J VJT46/F-M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499" name="AutoShape 176"/>
              <p:cNvSpPr/>
              <p:nvPr/>
            </p:nvSpPr>
            <p:spPr>
              <a:xfrm>
                <a:off x="1171440" y="4264920"/>
                <a:ext cx="5277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i5-1335U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00" name="AutoShape 178"/>
              <p:cNvSpPr/>
              <p:nvPr/>
            </p:nvSpPr>
            <p:spPr>
              <a:xfrm>
                <a:off x="1167120" y="447588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512GB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01" name="AutoShape 179"/>
              <p:cNvSpPr/>
              <p:nvPr/>
            </p:nvSpPr>
            <p:spPr>
              <a:xfrm>
                <a:off x="1143000" y="4687200"/>
                <a:ext cx="78912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スーパーマルチ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02" name="AutoShape 181"/>
              <p:cNvSpPr/>
              <p:nvPr/>
            </p:nvSpPr>
            <p:spPr>
              <a:xfrm>
                <a:off x="1171080" y="489816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03" name="AutoShape 182"/>
              <p:cNvSpPr/>
              <p:nvPr/>
            </p:nvSpPr>
            <p:spPr>
              <a:xfrm>
                <a:off x="1173240" y="4581720"/>
                <a:ext cx="392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15.6'(FHD)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04" name="AutoShape 183"/>
              <p:cNvSpPr/>
              <p:nvPr/>
            </p:nvSpPr>
            <p:spPr>
              <a:xfrm>
                <a:off x="1172880" y="5004000"/>
                <a:ext cx="911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Home and Business 2024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05" name="AutoShape 184"/>
              <p:cNvSpPr/>
              <p:nvPr/>
            </p:nvSpPr>
            <p:spPr>
              <a:xfrm>
                <a:off x="1149120" y="4792680"/>
                <a:ext cx="5292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有線・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Wi-Fi 6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06" name="AutoShape 177"/>
              <p:cNvSpPr/>
              <p:nvPr/>
            </p:nvSpPr>
            <p:spPr>
              <a:xfrm>
                <a:off x="1179000" y="4370400"/>
                <a:ext cx="6130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16GB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:0)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07" name="正方形/長方形 1658"/>
              <p:cNvSpPr/>
              <p:nvPr/>
            </p:nvSpPr>
            <p:spPr>
              <a:xfrm>
                <a:off x="866880" y="426348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508" name="グループ化 607"/>
              <p:cNvGrpSpPr/>
              <p:nvPr/>
            </p:nvGrpSpPr>
            <p:grpSpPr>
              <a:xfrm>
                <a:off x="3240" y="3979080"/>
                <a:ext cx="232920" cy="233280"/>
                <a:chOff x="3240" y="3979080"/>
                <a:chExt cx="232920" cy="233280"/>
              </a:xfrm>
            </p:grpSpPr>
            <p:sp>
              <p:nvSpPr>
                <p:cNvPr id="509" name="Text Box 170"/>
                <p:cNvSpPr/>
                <p:nvPr/>
              </p:nvSpPr>
              <p:spPr>
                <a:xfrm>
                  <a:off x="128520" y="397908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510" name="正方形/長方形 1675"/>
                <p:cNvSpPr/>
                <p:nvPr/>
              </p:nvSpPr>
              <p:spPr>
                <a:xfrm>
                  <a:off x="3240" y="397908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11" name="正方形/長方形 1676"/>
                <p:cNvSpPr/>
                <p:nvPr/>
              </p:nvSpPr>
              <p:spPr>
                <a:xfrm>
                  <a:off x="3240" y="410472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12" name="正方形/長方形 1677"/>
                <p:cNvSpPr/>
                <p:nvPr/>
              </p:nvSpPr>
              <p:spPr>
                <a:xfrm>
                  <a:off x="128520" y="410472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513" name="円/楕円 608"/>
              <p:cNvSpPr/>
              <p:nvPr/>
            </p:nvSpPr>
            <p:spPr>
              <a:xfrm>
                <a:off x="27720" y="400320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7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14" name="Rectangle 58"/>
              <p:cNvSpPr/>
              <p:nvPr/>
            </p:nvSpPr>
            <p:spPr>
              <a:xfrm>
                <a:off x="864720" y="516996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515" name="Text Box 59"/>
              <p:cNvSpPr/>
              <p:nvPr/>
            </p:nvSpPr>
            <p:spPr>
              <a:xfrm>
                <a:off x="898560" y="541440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209,900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16" name="Text Box 61"/>
              <p:cNvSpPr/>
              <p:nvPr/>
            </p:nvSpPr>
            <p:spPr>
              <a:xfrm>
                <a:off x="897840" y="5187960"/>
                <a:ext cx="103608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PC-VJT46FD9F2NM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17" name="Text Box 64"/>
              <p:cNvSpPr/>
              <p:nvPr/>
            </p:nvSpPr>
            <p:spPr>
              <a:xfrm>
                <a:off x="895680" y="531504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18" name="Text Box 41"/>
              <p:cNvSpPr/>
              <p:nvPr/>
            </p:nvSpPr>
            <p:spPr>
              <a:xfrm>
                <a:off x="457200" y="516816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519" name="Text Box 41"/>
              <p:cNvSpPr/>
              <p:nvPr/>
            </p:nvSpPr>
            <p:spPr>
              <a:xfrm>
                <a:off x="578520" y="520128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20" name="Text Box 41"/>
              <p:cNvSpPr/>
              <p:nvPr/>
            </p:nvSpPr>
            <p:spPr>
              <a:xfrm>
                <a:off x="533880" y="532296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21" name="Text Box 41"/>
              <p:cNvSpPr/>
              <p:nvPr/>
            </p:nvSpPr>
            <p:spPr>
              <a:xfrm>
                <a:off x="533880" y="546840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522" name="直線コネクタ 1670"/>
              <p:cNvCxnSpPr/>
              <p:nvPr/>
            </p:nvCxnSpPr>
            <p:spPr>
              <a:xfrm>
                <a:off x="2273040" y="400284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523" name="直線コネクタ 1671"/>
              <p:cNvCxnSpPr/>
              <p:nvPr/>
            </p:nvCxnSpPr>
            <p:spPr>
              <a:xfrm>
                <a:off x="9360" y="559836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grpSp>
        <p:nvGrpSpPr>
          <p:cNvPr id="524" name="グループ化 62"/>
          <p:cNvGrpSpPr/>
          <p:nvPr/>
        </p:nvGrpSpPr>
        <p:grpSpPr>
          <a:xfrm>
            <a:off x="2289240" y="3979080"/>
            <a:ext cx="2274480" cy="1622520"/>
            <a:chOff x="2289240" y="3979080"/>
            <a:chExt cx="2274480" cy="1622520"/>
          </a:xfrm>
        </p:grpSpPr>
        <p:pic>
          <p:nvPicPr>
            <p:cNvPr id="525" name="図 61" descr="画像"/>
            <p:cNvPicPr/>
            <p:nvPr/>
          </p:nvPicPr>
          <p:blipFill>
            <a:blip r:embed="rId10"/>
            <a:stretch/>
          </p:blipFill>
          <p:spPr>
            <a:xfrm>
              <a:off x="2312640" y="437688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526" name="グループ化 1678"/>
            <p:cNvGrpSpPr/>
            <p:nvPr/>
          </p:nvGrpSpPr>
          <p:grpSpPr>
            <a:xfrm>
              <a:off x="2289240" y="3979080"/>
              <a:ext cx="2274480" cy="1622520"/>
              <a:chOff x="2289240" y="3979080"/>
              <a:chExt cx="2274480" cy="1622520"/>
            </a:xfrm>
          </p:grpSpPr>
          <p:sp>
            <p:nvSpPr>
              <p:cNvPr id="527" name="Text Box 170"/>
              <p:cNvSpPr/>
              <p:nvPr/>
            </p:nvSpPr>
            <p:spPr>
              <a:xfrm>
                <a:off x="2540160" y="400320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HP</a:t>
                </a: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:</a:t>
                </a:r>
                <a:r>
                  <a:rPr b="1" lang="en-US" sz="9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250 G9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28" name="AutoShape 176"/>
              <p:cNvSpPr/>
              <p:nvPr/>
            </p:nvSpPr>
            <p:spPr>
              <a:xfrm>
                <a:off x="3457440" y="4264920"/>
                <a:ext cx="5277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i5-1235U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29" name="AutoShape 178"/>
              <p:cNvSpPr/>
              <p:nvPr/>
            </p:nvSpPr>
            <p:spPr>
              <a:xfrm>
                <a:off x="3453120" y="447588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512GB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30" name="AutoShape 179"/>
              <p:cNvSpPr/>
              <p:nvPr/>
            </p:nvSpPr>
            <p:spPr>
              <a:xfrm>
                <a:off x="3438000" y="468720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31" name="AutoShape 181"/>
              <p:cNvSpPr/>
              <p:nvPr/>
            </p:nvSpPr>
            <p:spPr>
              <a:xfrm>
                <a:off x="3457080" y="489816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32" name="AutoShape 182"/>
              <p:cNvSpPr/>
              <p:nvPr/>
            </p:nvSpPr>
            <p:spPr>
              <a:xfrm>
                <a:off x="3459240" y="4581720"/>
                <a:ext cx="392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15.6'(FHD)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33" name="AutoShape 183"/>
              <p:cNvSpPr/>
              <p:nvPr/>
            </p:nvSpPr>
            <p:spPr>
              <a:xfrm>
                <a:off x="3438000" y="500400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34" name="AutoShape 184"/>
              <p:cNvSpPr/>
              <p:nvPr/>
            </p:nvSpPr>
            <p:spPr>
              <a:xfrm>
                <a:off x="3437640" y="4792680"/>
                <a:ext cx="9010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有線・無線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(a/b/g/n/ac)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35" name="AutoShape 177"/>
              <p:cNvSpPr/>
              <p:nvPr/>
            </p:nvSpPr>
            <p:spPr>
              <a:xfrm>
                <a:off x="3454200" y="4370400"/>
                <a:ext cx="205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36" name="正方形/長方形 1689"/>
              <p:cNvSpPr/>
              <p:nvPr/>
            </p:nvSpPr>
            <p:spPr>
              <a:xfrm>
                <a:off x="3152880" y="426348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537" name="グループ化 607"/>
              <p:cNvGrpSpPr/>
              <p:nvPr/>
            </p:nvGrpSpPr>
            <p:grpSpPr>
              <a:xfrm>
                <a:off x="2289240" y="3979080"/>
                <a:ext cx="232920" cy="233280"/>
                <a:chOff x="2289240" y="3979080"/>
                <a:chExt cx="232920" cy="233280"/>
              </a:xfrm>
            </p:grpSpPr>
            <p:sp>
              <p:nvSpPr>
                <p:cNvPr id="538" name="Text Box 170"/>
                <p:cNvSpPr/>
                <p:nvPr/>
              </p:nvSpPr>
              <p:spPr>
                <a:xfrm>
                  <a:off x="2414520" y="397908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539" name="正方形/長方形 1706"/>
                <p:cNvSpPr/>
                <p:nvPr/>
              </p:nvSpPr>
              <p:spPr>
                <a:xfrm>
                  <a:off x="2289240" y="397908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40" name="正方形/長方形 1707"/>
                <p:cNvSpPr/>
                <p:nvPr/>
              </p:nvSpPr>
              <p:spPr>
                <a:xfrm>
                  <a:off x="2289240" y="410472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41" name="正方形/長方形 1708"/>
                <p:cNvSpPr/>
                <p:nvPr/>
              </p:nvSpPr>
              <p:spPr>
                <a:xfrm>
                  <a:off x="2414520" y="410472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542" name="円/楕円 608"/>
              <p:cNvSpPr/>
              <p:nvPr/>
            </p:nvSpPr>
            <p:spPr>
              <a:xfrm>
                <a:off x="2313720" y="400320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8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43" name="Rectangle 58"/>
              <p:cNvSpPr/>
              <p:nvPr/>
            </p:nvSpPr>
            <p:spPr>
              <a:xfrm>
                <a:off x="3150720" y="516996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544" name="Text Box 59"/>
              <p:cNvSpPr/>
              <p:nvPr/>
            </p:nvSpPr>
            <p:spPr>
              <a:xfrm>
                <a:off x="3184560" y="541440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138,900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45" name="Text Box 61"/>
              <p:cNvSpPr/>
              <p:nvPr/>
            </p:nvSpPr>
            <p:spPr>
              <a:xfrm>
                <a:off x="3181320" y="5187960"/>
                <a:ext cx="55764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4506V961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46" name="Text Box 64"/>
              <p:cNvSpPr/>
              <p:nvPr/>
            </p:nvSpPr>
            <p:spPr>
              <a:xfrm>
                <a:off x="3181680" y="531504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47" name="Text Box 41"/>
              <p:cNvSpPr/>
              <p:nvPr/>
            </p:nvSpPr>
            <p:spPr>
              <a:xfrm>
                <a:off x="2743200" y="516816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548" name="Text Box 41"/>
              <p:cNvSpPr/>
              <p:nvPr/>
            </p:nvSpPr>
            <p:spPr>
              <a:xfrm>
                <a:off x="2864520" y="520128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49" name="Text Box 41"/>
              <p:cNvSpPr/>
              <p:nvPr/>
            </p:nvSpPr>
            <p:spPr>
              <a:xfrm>
                <a:off x="2819880" y="532296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50" name="Text Box 41"/>
              <p:cNvSpPr/>
              <p:nvPr/>
            </p:nvSpPr>
            <p:spPr>
              <a:xfrm>
                <a:off x="2819880" y="546840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551" name="直線コネクタ 1701"/>
              <p:cNvCxnSpPr/>
              <p:nvPr/>
            </p:nvCxnSpPr>
            <p:spPr>
              <a:xfrm>
                <a:off x="4559040" y="400284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552" name="直線コネクタ 1702"/>
              <p:cNvCxnSpPr/>
              <p:nvPr/>
            </p:nvCxnSpPr>
            <p:spPr>
              <a:xfrm>
                <a:off x="2295360" y="559836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grpSp>
        <p:nvGrpSpPr>
          <p:cNvPr id="553" name="グループ化 898"/>
          <p:cNvGrpSpPr/>
          <p:nvPr/>
        </p:nvGrpSpPr>
        <p:grpSpPr>
          <a:xfrm>
            <a:off x="4575240" y="3979080"/>
            <a:ext cx="2274480" cy="1622520"/>
            <a:chOff x="4575240" y="3979080"/>
            <a:chExt cx="2274480" cy="1622520"/>
          </a:xfrm>
        </p:grpSpPr>
        <p:pic>
          <p:nvPicPr>
            <p:cNvPr id="554" name="図 897" descr="画像"/>
            <p:cNvPicPr/>
            <p:nvPr/>
          </p:nvPicPr>
          <p:blipFill>
            <a:blip r:embed="rId11"/>
            <a:stretch/>
          </p:blipFill>
          <p:spPr>
            <a:xfrm>
              <a:off x="4598640" y="437688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555" name="グループ化 1709"/>
            <p:cNvGrpSpPr/>
            <p:nvPr/>
          </p:nvGrpSpPr>
          <p:grpSpPr>
            <a:xfrm>
              <a:off x="4575240" y="3979080"/>
              <a:ext cx="2274480" cy="1622520"/>
              <a:chOff x="4575240" y="3979080"/>
              <a:chExt cx="2274480" cy="1622520"/>
            </a:xfrm>
          </p:grpSpPr>
          <p:sp>
            <p:nvSpPr>
              <p:cNvPr id="556" name="Text Box 170"/>
              <p:cNvSpPr/>
              <p:nvPr/>
            </p:nvSpPr>
            <p:spPr>
              <a:xfrm>
                <a:off x="4826160" y="400320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HP</a:t>
                </a: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:</a:t>
                </a:r>
                <a:r>
                  <a:rPr b="1" lang="en-US" sz="9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250 G9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57" name="AutoShape 176"/>
              <p:cNvSpPr/>
              <p:nvPr/>
            </p:nvSpPr>
            <p:spPr>
              <a:xfrm>
                <a:off x="5743440" y="4264920"/>
                <a:ext cx="5277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i5-1235U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58" name="AutoShape 178"/>
              <p:cNvSpPr/>
              <p:nvPr/>
            </p:nvSpPr>
            <p:spPr>
              <a:xfrm>
                <a:off x="5739120" y="447588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256GB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59" name="AutoShape 179"/>
              <p:cNvSpPr/>
              <p:nvPr/>
            </p:nvSpPr>
            <p:spPr>
              <a:xfrm>
                <a:off x="5724000" y="468720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60" name="AutoShape 181"/>
              <p:cNvSpPr/>
              <p:nvPr/>
            </p:nvSpPr>
            <p:spPr>
              <a:xfrm>
                <a:off x="5743080" y="489816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61" name="AutoShape 182"/>
              <p:cNvSpPr/>
              <p:nvPr/>
            </p:nvSpPr>
            <p:spPr>
              <a:xfrm>
                <a:off x="5745240" y="4581720"/>
                <a:ext cx="3920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15.6'(FHD)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62" name="AutoShape 183"/>
              <p:cNvSpPr/>
              <p:nvPr/>
            </p:nvSpPr>
            <p:spPr>
              <a:xfrm>
                <a:off x="5744880" y="5004000"/>
                <a:ext cx="911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Home and Business 2021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63" name="AutoShape 184"/>
              <p:cNvSpPr/>
              <p:nvPr/>
            </p:nvSpPr>
            <p:spPr>
              <a:xfrm>
                <a:off x="5723640" y="4792680"/>
                <a:ext cx="9010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有線・無線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(a/b/g/n/ac)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64" name="AutoShape 177"/>
              <p:cNvSpPr/>
              <p:nvPr/>
            </p:nvSpPr>
            <p:spPr>
              <a:xfrm>
                <a:off x="5740200" y="4370400"/>
                <a:ext cx="205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65" name="正方形/長方形 1720"/>
              <p:cNvSpPr/>
              <p:nvPr/>
            </p:nvSpPr>
            <p:spPr>
              <a:xfrm>
                <a:off x="5438880" y="426348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566" name="グループ化 607"/>
              <p:cNvGrpSpPr/>
              <p:nvPr/>
            </p:nvGrpSpPr>
            <p:grpSpPr>
              <a:xfrm>
                <a:off x="4575240" y="3979080"/>
                <a:ext cx="232920" cy="233280"/>
                <a:chOff x="4575240" y="3979080"/>
                <a:chExt cx="232920" cy="233280"/>
              </a:xfrm>
            </p:grpSpPr>
            <p:sp>
              <p:nvSpPr>
                <p:cNvPr id="567" name="Text Box 170"/>
                <p:cNvSpPr/>
                <p:nvPr/>
              </p:nvSpPr>
              <p:spPr>
                <a:xfrm>
                  <a:off x="4700520" y="397908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568" name="正方形/長方形 1737"/>
                <p:cNvSpPr/>
                <p:nvPr/>
              </p:nvSpPr>
              <p:spPr>
                <a:xfrm>
                  <a:off x="4575240" y="397908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69" name="正方形/長方形 1738"/>
                <p:cNvSpPr/>
                <p:nvPr/>
              </p:nvSpPr>
              <p:spPr>
                <a:xfrm>
                  <a:off x="4575240" y="410472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70" name="正方形/長方形 1739"/>
                <p:cNvSpPr/>
                <p:nvPr/>
              </p:nvSpPr>
              <p:spPr>
                <a:xfrm>
                  <a:off x="4700520" y="410472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571" name="円/楕円 608"/>
              <p:cNvSpPr/>
              <p:nvPr/>
            </p:nvSpPr>
            <p:spPr>
              <a:xfrm>
                <a:off x="4599720" y="400320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9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72" name="Rectangle 58"/>
              <p:cNvSpPr/>
              <p:nvPr/>
            </p:nvSpPr>
            <p:spPr>
              <a:xfrm>
                <a:off x="5436720" y="516996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573" name="Text Box 59"/>
              <p:cNvSpPr/>
              <p:nvPr/>
            </p:nvSpPr>
            <p:spPr>
              <a:xfrm>
                <a:off x="5470560" y="541440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178,800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74" name="Text Box 61"/>
              <p:cNvSpPr/>
              <p:nvPr/>
            </p:nvSpPr>
            <p:spPr>
              <a:xfrm>
                <a:off x="5467320" y="5187960"/>
                <a:ext cx="55764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4488V813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75" name="Text Box 64"/>
              <p:cNvSpPr/>
              <p:nvPr/>
            </p:nvSpPr>
            <p:spPr>
              <a:xfrm>
                <a:off x="5467680" y="531504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76" name="Text Box 41"/>
              <p:cNvSpPr/>
              <p:nvPr/>
            </p:nvSpPr>
            <p:spPr>
              <a:xfrm>
                <a:off x="5029200" y="516816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577" name="Text Box 41"/>
              <p:cNvSpPr/>
              <p:nvPr/>
            </p:nvSpPr>
            <p:spPr>
              <a:xfrm>
                <a:off x="5150520" y="520128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78" name="Text Box 41"/>
              <p:cNvSpPr/>
              <p:nvPr/>
            </p:nvSpPr>
            <p:spPr>
              <a:xfrm>
                <a:off x="5105880" y="532296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79" name="Text Box 41"/>
              <p:cNvSpPr/>
              <p:nvPr/>
            </p:nvSpPr>
            <p:spPr>
              <a:xfrm>
                <a:off x="5105880" y="546840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580" name="直線コネクタ 1732"/>
              <p:cNvCxnSpPr/>
              <p:nvPr/>
            </p:nvCxnSpPr>
            <p:spPr>
              <a:xfrm>
                <a:off x="6845040" y="400284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581" name="直線コネクタ 1733"/>
              <p:cNvCxnSpPr/>
              <p:nvPr/>
            </p:nvCxnSpPr>
            <p:spPr>
              <a:xfrm>
                <a:off x="4581360" y="559836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grpSp>
        <p:nvGrpSpPr>
          <p:cNvPr id="582" name="グループ化 901"/>
          <p:cNvGrpSpPr/>
          <p:nvPr/>
        </p:nvGrpSpPr>
        <p:grpSpPr>
          <a:xfrm>
            <a:off x="3240" y="5632920"/>
            <a:ext cx="2274480" cy="1622160"/>
            <a:chOff x="3240" y="5632920"/>
            <a:chExt cx="2274480" cy="1622160"/>
          </a:xfrm>
        </p:grpSpPr>
        <p:pic>
          <p:nvPicPr>
            <p:cNvPr id="583" name="図 900" descr="画像"/>
            <p:cNvPicPr/>
            <p:nvPr/>
          </p:nvPicPr>
          <p:blipFill>
            <a:blip r:embed="rId12"/>
            <a:stretch/>
          </p:blipFill>
          <p:spPr>
            <a:xfrm>
              <a:off x="26640" y="603072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584" name="グループ化 1740"/>
            <p:cNvGrpSpPr/>
            <p:nvPr/>
          </p:nvGrpSpPr>
          <p:grpSpPr>
            <a:xfrm>
              <a:off x="3240" y="5632920"/>
              <a:ext cx="2274480" cy="1622160"/>
              <a:chOff x="3240" y="5632920"/>
              <a:chExt cx="2274480" cy="1622160"/>
            </a:xfrm>
          </p:grpSpPr>
          <p:sp>
            <p:nvSpPr>
              <p:cNvPr id="585" name="Text Box 170"/>
              <p:cNvSpPr/>
              <p:nvPr/>
            </p:nvSpPr>
            <p:spPr>
              <a:xfrm>
                <a:off x="254160" y="565668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富士通 </a:t>
                </a: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:</a:t>
                </a:r>
                <a:r>
                  <a:rPr b="1" lang="en-US" sz="9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ESPRIMO D7012/NX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586" name="AutoShape 176"/>
              <p:cNvSpPr/>
              <p:nvPr/>
            </p:nvSpPr>
            <p:spPr>
              <a:xfrm>
                <a:off x="1171080" y="5918400"/>
                <a:ext cx="515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i5-12500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87" name="AutoShape 178"/>
              <p:cNvSpPr/>
              <p:nvPr/>
            </p:nvSpPr>
            <p:spPr>
              <a:xfrm>
                <a:off x="1167120" y="612972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256GB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88" name="AutoShape 179"/>
              <p:cNvSpPr/>
              <p:nvPr/>
            </p:nvSpPr>
            <p:spPr>
              <a:xfrm>
                <a:off x="1195560" y="6340680"/>
                <a:ext cx="5238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ｽｰﾊﾟｰﾏﾙﾁ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89" name="AutoShape 181"/>
              <p:cNvSpPr/>
              <p:nvPr/>
            </p:nvSpPr>
            <p:spPr>
              <a:xfrm>
                <a:off x="1171080" y="655200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90" name="AutoShape 182"/>
              <p:cNvSpPr/>
              <p:nvPr/>
            </p:nvSpPr>
            <p:spPr>
              <a:xfrm>
                <a:off x="1168920" y="623520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別売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91" name="AutoShape 183"/>
              <p:cNvSpPr/>
              <p:nvPr/>
            </p:nvSpPr>
            <p:spPr>
              <a:xfrm>
                <a:off x="1172880" y="6657480"/>
                <a:ext cx="911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Home and Business 2021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92" name="AutoShape 184"/>
              <p:cNvSpPr/>
              <p:nvPr/>
            </p:nvSpPr>
            <p:spPr>
              <a:xfrm>
                <a:off x="1168920" y="644616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93" name="AutoShape 177"/>
              <p:cNvSpPr/>
              <p:nvPr/>
            </p:nvSpPr>
            <p:spPr>
              <a:xfrm>
                <a:off x="1181520" y="6023880"/>
                <a:ext cx="5684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8GB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:3)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94" name="正方形/長方形 1751"/>
              <p:cNvSpPr/>
              <p:nvPr/>
            </p:nvSpPr>
            <p:spPr>
              <a:xfrm>
                <a:off x="866880" y="591696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595" name="グループ化 607"/>
              <p:cNvGrpSpPr/>
              <p:nvPr/>
            </p:nvGrpSpPr>
            <p:grpSpPr>
              <a:xfrm>
                <a:off x="3240" y="5632920"/>
                <a:ext cx="232920" cy="232920"/>
                <a:chOff x="3240" y="5632920"/>
                <a:chExt cx="232920" cy="232920"/>
              </a:xfrm>
            </p:grpSpPr>
            <p:sp>
              <p:nvSpPr>
                <p:cNvPr id="596" name="Text Box 170"/>
                <p:cNvSpPr/>
                <p:nvPr/>
              </p:nvSpPr>
              <p:spPr>
                <a:xfrm>
                  <a:off x="128520" y="563292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597" name="正方形/長方形 1768"/>
                <p:cNvSpPr/>
                <p:nvPr/>
              </p:nvSpPr>
              <p:spPr>
                <a:xfrm>
                  <a:off x="3240" y="563292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98" name="正方形/長方形 1769"/>
                <p:cNvSpPr/>
                <p:nvPr/>
              </p:nvSpPr>
              <p:spPr>
                <a:xfrm>
                  <a:off x="3240" y="575820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599" name="正方形/長方形 1770"/>
                <p:cNvSpPr/>
                <p:nvPr/>
              </p:nvSpPr>
              <p:spPr>
                <a:xfrm>
                  <a:off x="128520" y="575820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600" name="円/楕円 608"/>
              <p:cNvSpPr/>
              <p:nvPr/>
            </p:nvSpPr>
            <p:spPr>
              <a:xfrm>
                <a:off x="27720" y="565668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10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01" name="Rectangle 58"/>
              <p:cNvSpPr/>
              <p:nvPr/>
            </p:nvSpPr>
            <p:spPr>
              <a:xfrm>
                <a:off x="864720" y="682344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602" name="Text Box 59"/>
              <p:cNvSpPr/>
              <p:nvPr/>
            </p:nvSpPr>
            <p:spPr>
              <a:xfrm>
                <a:off x="898560" y="706788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156,100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03" name="Text Box 61"/>
              <p:cNvSpPr/>
              <p:nvPr/>
            </p:nvSpPr>
            <p:spPr>
              <a:xfrm>
                <a:off x="896040" y="6841440"/>
                <a:ext cx="71964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FMVD5801LP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04" name="Text Box 64"/>
              <p:cNvSpPr/>
              <p:nvPr/>
            </p:nvSpPr>
            <p:spPr>
              <a:xfrm>
                <a:off x="895680" y="696888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05" name="Text Box 41"/>
              <p:cNvSpPr/>
              <p:nvPr/>
            </p:nvSpPr>
            <p:spPr>
              <a:xfrm>
                <a:off x="457200" y="682164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606" name="Text Box 41"/>
              <p:cNvSpPr/>
              <p:nvPr/>
            </p:nvSpPr>
            <p:spPr>
              <a:xfrm>
                <a:off x="578520" y="685476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07" name="Text Box 41"/>
              <p:cNvSpPr/>
              <p:nvPr/>
            </p:nvSpPr>
            <p:spPr>
              <a:xfrm>
                <a:off x="533880" y="697644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08" name="Text Box 41"/>
              <p:cNvSpPr/>
              <p:nvPr/>
            </p:nvSpPr>
            <p:spPr>
              <a:xfrm>
                <a:off x="533880" y="712188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609" name="直線コネクタ 1763"/>
              <p:cNvCxnSpPr/>
              <p:nvPr/>
            </p:nvCxnSpPr>
            <p:spPr>
              <a:xfrm>
                <a:off x="2273040" y="565632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610" name="直線コネクタ 1764"/>
              <p:cNvCxnSpPr/>
              <p:nvPr/>
            </p:nvCxnSpPr>
            <p:spPr>
              <a:xfrm>
                <a:off x="9360" y="725184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grpSp>
        <p:nvGrpSpPr>
          <p:cNvPr id="611" name="グループ化 905"/>
          <p:cNvGrpSpPr/>
          <p:nvPr/>
        </p:nvGrpSpPr>
        <p:grpSpPr>
          <a:xfrm>
            <a:off x="2289240" y="5632920"/>
            <a:ext cx="2274480" cy="1622160"/>
            <a:chOff x="2289240" y="5632920"/>
            <a:chExt cx="2274480" cy="1622160"/>
          </a:xfrm>
        </p:grpSpPr>
        <p:pic>
          <p:nvPicPr>
            <p:cNvPr id="612" name="図 904" descr="画像"/>
            <p:cNvPicPr/>
            <p:nvPr/>
          </p:nvPicPr>
          <p:blipFill>
            <a:blip r:embed="rId13"/>
            <a:stretch/>
          </p:blipFill>
          <p:spPr>
            <a:xfrm>
              <a:off x="2312640" y="603072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613" name="グループ化 1771"/>
            <p:cNvGrpSpPr/>
            <p:nvPr/>
          </p:nvGrpSpPr>
          <p:grpSpPr>
            <a:xfrm>
              <a:off x="2289240" y="5632920"/>
              <a:ext cx="2274480" cy="1622160"/>
              <a:chOff x="2289240" y="5632920"/>
              <a:chExt cx="2274480" cy="1622160"/>
            </a:xfrm>
          </p:grpSpPr>
          <p:sp>
            <p:nvSpPr>
              <p:cNvPr id="614" name="Text Box 170"/>
              <p:cNvSpPr/>
              <p:nvPr/>
            </p:nvSpPr>
            <p:spPr>
              <a:xfrm>
                <a:off x="2540160" y="565668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NEC</a:t>
                </a: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:</a:t>
                </a:r>
                <a:r>
                  <a:rPr b="1" lang="en-US" sz="9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Mate J MJT44/LZ-J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15" name="AutoShape 176"/>
              <p:cNvSpPr/>
              <p:nvPr/>
            </p:nvSpPr>
            <p:spPr>
              <a:xfrm>
                <a:off x="3457080" y="5918400"/>
                <a:ext cx="515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i5-12400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16" name="AutoShape 178"/>
              <p:cNvSpPr/>
              <p:nvPr/>
            </p:nvSpPr>
            <p:spPr>
              <a:xfrm>
                <a:off x="3453120" y="612972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512GB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17" name="AutoShape 179"/>
              <p:cNvSpPr/>
              <p:nvPr/>
            </p:nvSpPr>
            <p:spPr>
              <a:xfrm>
                <a:off x="3429000" y="6340680"/>
                <a:ext cx="78912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スーパーマルチ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18" name="AutoShape 181"/>
              <p:cNvSpPr/>
              <p:nvPr/>
            </p:nvSpPr>
            <p:spPr>
              <a:xfrm>
                <a:off x="3457080" y="655200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19" name="AutoShape 182"/>
              <p:cNvSpPr/>
              <p:nvPr/>
            </p:nvSpPr>
            <p:spPr>
              <a:xfrm>
                <a:off x="3454920" y="623520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別売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20" name="AutoShape 183"/>
              <p:cNvSpPr/>
              <p:nvPr/>
            </p:nvSpPr>
            <p:spPr>
              <a:xfrm>
                <a:off x="3458880" y="6657480"/>
                <a:ext cx="5187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Personal 2021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21" name="AutoShape 184"/>
              <p:cNvSpPr/>
              <p:nvPr/>
            </p:nvSpPr>
            <p:spPr>
              <a:xfrm>
                <a:off x="3454920" y="644616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22" name="AutoShape 177"/>
              <p:cNvSpPr/>
              <p:nvPr/>
            </p:nvSpPr>
            <p:spPr>
              <a:xfrm>
                <a:off x="3467520" y="6023880"/>
                <a:ext cx="5684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8GB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:1)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23" name="正方形/長方形 1782"/>
              <p:cNvSpPr/>
              <p:nvPr/>
            </p:nvSpPr>
            <p:spPr>
              <a:xfrm>
                <a:off x="3152880" y="591696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624" name="グループ化 607"/>
              <p:cNvGrpSpPr/>
              <p:nvPr/>
            </p:nvGrpSpPr>
            <p:grpSpPr>
              <a:xfrm>
                <a:off x="2289240" y="5632920"/>
                <a:ext cx="232920" cy="232920"/>
                <a:chOff x="2289240" y="5632920"/>
                <a:chExt cx="232920" cy="232920"/>
              </a:xfrm>
            </p:grpSpPr>
            <p:sp>
              <p:nvSpPr>
                <p:cNvPr id="625" name="Text Box 170"/>
                <p:cNvSpPr/>
                <p:nvPr/>
              </p:nvSpPr>
              <p:spPr>
                <a:xfrm>
                  <a:off x="2414520" y="563292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626" name="正方形/長方形 1799"/>
                <p:cNvSpPr/>
                <p:nvPr/>
              </p:nvSpPr>
              <p:spPr>
                <a:xfrm>
                  <a:off x="2289240" y="563292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627" name="正方形/長方形 1800"/>
                <p:cNvSpPr/>
                <p:nvPr/>
              </p:nvSpPr>
              <p:spPr>
                <a:xfrm>
                  <a:off x="2289240" y="575820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628" name="正方形/長方形 1801"/>
                <p:cNvSpPr/>
                <p:nvPr/>
              </p:nvSpPr>
              <p:spPr>
                <a:xfrm>
                  <a:off x="2414520" y="575820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629" name="円/楕円 608"/>
              <p:cNvSpPr/>
              <p:nvPr/>
            </p:nvSpPr>
            <p:spPr>
              <a:xfrm>
                <a:off x="2313720" y="565668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11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30" name="Rectangle 58"/>
              <p:cNvSpPr/>
              <p:nvPr/>
            </p:nvSpPr>
            <p:spPr>
              <a:xfrm>
                <a:off x="3150720" y="682344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631" name="Text Box 59"/>
              <p:cNvSpPr/>
              <p:nvPr/>
            </p:nvSpPr>
            <p:spPr>
              <a:xfrm>
                <a:off x="3184560" y="706788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178,800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32" name="Text Box 61"/>
              <p:cNvSpPr/>
              <p:nvPr/>
            </p:nvSpPr>
            <p:spPr>
              <a:xfrm>
                <a:off x="3182040" y="6841440"/>
                <a:ext cx="99684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PC-MJT44L96RF2J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33" name="Text Box 64"/>
              <p:cNvSpPr/>
              <p:nvPr/>
            </p:nvSpPr>
            <p:spPr>
              <a:xfrm>
                <a:off x="3181680" y="696888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34" name="Text Box 41"/>
              <p:cNvSpPr/>
              <p:nvPr/>
            </p:nvSpPr>
            <p:spPr>
              <a:xfrm>
                <a:off x="2743200" y="682164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635" name="Text Box 41"/>
              <p:cNvSpPr/>
              <p:nvPr/>
            </p:nvSpPr>
            <p:spPr>
              <a:xfrm>
                <a:off x="2864520" y="685476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36" name="Text Box 41"/>
              <p:cNvSpPr/>
              <p:nvPr/>
            </p:nvSpPr>
            <p:spPr>
              <a:xfrm>
                <a:off x="2819880" y="697644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37" name="Text Box 41"/>
              <p:cNvSpPr/>
              <p:nvPr/>
            </p:nvSpPr>
            <p:spPr>
              <a:xfrm>
                <a:off x="2819880" y="712188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638" name="直線コネクタ 1794"/>
              <p:cNvCxnSpPr/>
              <p:nvPr/>
            </p:nvCxnSpPr>
            <p:spPr>
              <a:xfrm>
                <a:off x="4559040" y="565632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639" name="直線コネクタ 1795"/>
              <p:cNvCxnSpPr/>
              <p:nvPr/>
            </p:nvCxnSpPr>
            <p:spPr>
              <a:xfrm>
                <a:off x="2295360" y="725184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grpSp>
        <p:nvGrpSpPr>
          <p:cNvPr id="640" name="グループ化 908"/>
          <p:cNvGrpSpPr/>
          <p:nvPr/>
        </p:nvGrpSpPr>
        <p:grpSpPr>
          <a:xfrm>
            <a:off x="4575240" y="5632920"/>
            <a:ext cx="2274480" cy="1622160"/>
            <a:chOff x="4575240" y="5632920"/>
            <a:chExt cx="2274480" cy="1622160"/>
          </a:xfrm>
        </p:grpSpPr>
        <p:pic>
          <p:nvPicPr>
            <p:cNvPr id="641" name="図 907" descr="画像"/>
            <p:cNvPicPr/>
            <p:nvPr/>
          </p:nvPicPr>
          <p:blipFill>
            <a:blip r:embed="rId14"/>
            <a:stretch/>
          </p:blipFill>
          <p:spPr>
            <a:xfrm>
              <a:off x="4598640" y="603072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642" name="グループ化 1802"/>
            <p:cNvGrpSpPr/>
            <p:nvPr/>
          </p:nvGrpSpPr>
          <p:grpSpPr>
            <a:xfrm>
              <a:off x="4575240" y="5632920"/>
              <a:ext cx="2274480" cy="1622160"/>
              <a:chOff x="4575240" y="5632920"/>
              <a:chExt cx="2274480" cy="1622160"/>
            </a:xfrm>
          </p:grpSpPr>
          <p:sp>
            <p:nvSpPr>
              <p:cNvPr id="643" name="Text Box 170"/>
              <p:cNvSpPr/>
              <p:nvPr/>
            </p:nvSpPr>
            <p:spPr>
              <a:xfrm>
                <a:off x="4826160" y="565668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富士通 </a:t>
                </a: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:</a:t>
                </a:r>
                <a:r>
                  <a:rPr b="1" lang="en-US" sz="9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ESPRIMO D7012/NX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44" name="AutoShape 176"/>
              <p:cNvSpPr/>
              <p:nvPr/>
            </p:nvSpPr>
            <p:spPr>
              <a:xfrm>
                <a:off x="5743080" y="5918400"/>
                <a:ext cx="515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i5-12500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45" name="AutoShape 178"/>
              <p:cNvSpPr/>
              <p:nvPr/>
            </p:nvSpPr>
            <p:spPr>
              <a:xfrm>
                <a:off x="5739120" y="612972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512GB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46" name="AutoShape 179"/>
              <p:cNvSpPr/>
              <p:nvPr/>
            </p:nvSpPr>
            <p:spPr>
              <a:xfrm>
                <a:off x="5767560" y="6340680"/>
                <a:ext cx="5238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ｽｰﾊﾟｰﾏﾙﾁ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47" name="AutoShape 181"/>
              <p:cNvSpPr/>
              <p:nvPr/>
            </p:nvSpPr>
            <p:spPr>
              <a:xfrm>
                <a:off x="5743080" y="655200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48" name="AutoShape 182"/>
              <p:cNvSpPr/>
              <p:nvPr/>
            </p:nvSpPr>
            <p:spPr>
              <a:xfrm>
                <a:off x="5740920" y="623520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別売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49" name="AutoShape 183"/>
              <p:cNvSpPr/>
              <p:nvPr/>
            </p:nvSpPr>
            <p:spPr>
              <a:xfrm>
                <a:off x="5744880" y="6657480"/>
                <a:ext cx="911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Home and Business 2021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50" name="AutoShape 184"/>
              <p:cNvSpPr/>
              <p:nvPr/>
            </p:nvSpPr>
            <p:spPr>
              <a:xfrm>
                <a:off x="5740920" y="644616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51" name="AutoShape 177"/>
              <p:cNvSpPr/>
              <p:nvPr/>
            </p:nvSpPr>
            <p:spPr>
              <a:xfrm>
                <a:off x="5753520" y="6023880"/>
                <a:ext cx="5684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8GB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:3)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52" name="正方形/長方形 1813"/>
              <p:cNvSpPr/>
              <p:nvPr/>
            </p:nvSpPr>
            <p:spPr>
              <a:xfrm>
                <a:off x="5438880" y="591696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653" name="グループ化 607"/>
              <p:cNvGrpSpPr/>
              <p:nvPr/>
            </p:nvGrpSpPr>
            <p:grpSpPr>
              <a:xfrm>
                <a:off x="4575240" y="5632920"/>
                <a:ext cx="232920" cy="232920"/>
                <a:chOff x="4575240" y="5632920"/>
                <a:chExt cx="232920" cy="232920"/>
              </a:xfrm>
            </p:grpSpPr>
            <p:sp>
              <p:nvSpPr>
                <p:cNvPr id="654" name="Text Box 170"/>
                <p:cNvSpPr/>
                <p:nvPr/>
              </p:nvSpPr>
              <p:spPr>
                <a:xfrm>
                  <a:off x="4700520" y="563292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655" name="正方形/長方形 1830"/>
                <p:cNvSpPr/>
                <p:nvPr/>
              </p:nvSpPr>
              <p:spPr>
                <a:xfrm>
                  <a:off x="4575240" y="563292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656" name="正方形/長方形 1831"/>
                <p:cNvSpPr/>
                <p:nvPr/>
              </p:nvSpPr>
              <p:spPr>
                <a:xfrm>
                  <a:off x="4575240" y="575820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657" name="正方形/長方形 1832"/>
                <p:cNvSpPr/>
                <p:nvPr/>
              </p:nvSpPr>
              <p:spPr>
                <a:xfrm>
                  <a:off x="4700520" y="575820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658" name="円/楕円 608"/>
              <p:cNvSpPr/>
              <p:nvPr/>
            </p:nvSpPr>
            <p:spPr>
              <a:xfrm>
                <a:off x="4599720" y="565668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12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59" name="Rectangle 58"/>
              <p:cNvSpPr/>
              <p:nvPr/>
            </p:nvSpPr>
            <p:spPr>
              <a:xfrm>
                <a:off x="5436720" y="682344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660" name="Text Box 59"/>
              <p:cNvSpPr/>
              <p:nvPr/>
            </p:nvSpPr>
            <p:spPr>
              <a:xfrm>
                <a:off x="5470560" y="706788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193,800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61" name="Text Box 61"/>
              <p:cNvSpPr/>
              <p:nvPr/>
            </p:nvSpPr>
            <p:spPr>
              <a:xfrm>
                <a:off x="5467680" y="6841440"/>
                <a:ext cx="72504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FMVD5801EP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62" name="Text Box 64"/>
              <p:cNvSpPr/>
              <p:nvPr/>
            </p:nvSpPr>
            <p:spPr>
              <a:xfrm>
                <a:off x="5467680" y="696888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63" name="Text Box 41"/>
              <p:cNvSpPr/>
              <p:nvPr/>
            </p:nvSpPr>
            <p:spPr>
              <a:xfrm>
                <a:off x="5029200" y="682164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664" name="Text Box 41"/>
              <p:cNvSpPr/>
              <p:nvPr/>
            </p:nvSpPr>
            <p:spPr>
              <a:xfrm>
                <a:off x="5150520" y="685476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65" name="Text Box 41"/>
              <p:cNvSpPr/>
              <p:nvPr/>
            </p:nvSpPr>
            <p:spPr>
              <a:xfrm>
                <a:off x="5105880" y="697644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66" name="Text Box 41"/>
              <p:cNvSpPr/>
              <p:nvPr/>
            </p:nvSpPr>
            <p:spPr>
              <a:xfrm>
                <a:off x="5105880" y="712188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667" name="直線コネクタ 1825"/>
              <p:cNvCxnSpPr/>
              <p:nvPr/>
            </p:nvCxnSpPr>
            <p:spPr>
              <a:xfrm>
                <a:off x="6845040" y="565632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668" name="直線コネクタ 1826"/>
              <p:cNvCxnSpPr/>
              <p:nvPr/>
            </p:nvCxnSpPr>
            <p:spPr>
              <a:xfrm>
                <a:off x="4581360" y="725184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grpSp>
        <p:nvGrpSpPr>
          <p:cNvPr id="669" name="グループ化 911"/>
          <p:cNvGrpSpPr/>
          <p:nvPr/>
        </p:nvGrpSpPr>
        <p:grpSpPr>
          <a:xfrm>
            <a:off x="3240" y="7286400"/>
            <a:ext cx="2274480" cy="1622160"/>
            <a:chOff x="3240" y="7286400"/>
            <a:chExt cx="2274480" cy="1622160"/>
          </a:xfrm>
        </p:grpSpPr>
        <p:pic>
          <p:nvPicPr>
            <p:cNvPr id="670" name="図 910" descr="画像"/>
            <p:cNvPicPr/>
            <p:nvPr/>
          </p:nvPicPr>
          <p:blipFill>
            <a:blip r:embed="rId15"/>
            <a:stretch/>
          </p:blipFill>
          <p:spPr>
            <a:xfrm>
              <a:off x="26640" y="768420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671" name="グループ化 1833"/>
            <p:cNvGrpSpPr/>
            <p:nvPr/>
          </p:nvGrpSpPr>
          <p:grpSpPr>
            <a:xfrm>
              <a:off x="3240" y="7286400"/>
              <a:ext cx="2274480" cy="1622160"/>
              <a:chOff x="3240" y="7286400"/>
              <a:chExt cx="2274480" cy="1622160"/>
            </a:xfrm>
          </p:grpSpPr>
          <p:sp>
            <p:nvSpPr>
              <p:cNvPr id="672" name="Text Box 170"/>
              <p:cNvSpPr/>
              <p:nvPr/>
            </p:nvSpPr>
            <p:spPr>
              <a:xfrm>
                <a:off x="254160" y="731016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LENOVO</a:t>
                </a:r>
                <a:r>
                  <a:rPr b="1" lang="en-US" sz="5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:</a:t>
                </a:r>
                <a:r>
                  <a:rPr b="1" lang="en-US" sz="6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ThinkCentre Neo 50s Small Gen5</a:t>
                </a:r>
                <a:endParaRPr b="0" lang="en-US" sz="6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673" name="AutoShape 176"/>
              <p:cNvSpPr/>
              <p:nvPr/>
            </p:nvSpPr>
            <p:spPr>
              <a:xfrm>
                <a:off x="1171080" y="7571880"/>
                <a:ext cx="515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i5-13400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74" name="AutoShape 178"/>
              <p:cNvSpPr/>
              <p:nvPr/>
            </p:nvSpPr>
            <p:spPr>
              <a:xfrm>
                <a:off x="1167120" y="778320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256GB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75" name="AutoShape 179"/>
              <p:cNvSpPr/>
              <p:nvPr/>
            </p:nvSpPr>
            <p:spPr>
              <a:xfrm>
                <a:off x="1143000" y="7994160"/>
                <a:ext cx="78912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スーパーマルチ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76" name="AutoShape 181"/>
              <p:cNvSpPr/>
              <p:nvPr/>
            </p:nvSpPr>
            <p:spPr>
              <a:xfrm>
                <a:off x="1171080" y="820548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77" name="AutoShape 182"/>
              <p:cNvSpPr/>
              <p:nvPr/>
            </p:nvSpPr>
            <p:spPr>
              <a:xfrm>
                <a:off x="1168920" y="788868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別売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78" name="AutoShape 183"/>
              <p:cNvSpPr/>
              <p:nvPr/>
            </p:nvSpPr>
            <p:spPr>
              <a:xfrm>
                <a:off x="1172880" y="8310960"/>
                <a:ext cx="911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Home and Business 2021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79" name="AutoShape 184"/>
              <p:cNvSpPr/>
              <p:nvPr/>
            </p:nvSpPr>
            <p:spPr>
              <a:xfrm>
                <a:off x="1168920" y="810000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80" name="AutoShape 177"/>
              <p:cNvSpPr/>
              <p:nvPr/>
            </p:nvSpPr>
            <p:spPr>
              <a:xfrm>
                <a:off x="1181520" y="7677720"/>
                <a:ext cx="56844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8GB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:1)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81" name="正方形/長方形 1844"/>
              <p:cNvSpPr/>
              <p:nvPr/>
            </p:nvSpPr>
            <p:spPr>
              <a:xfrm>
                <a:off x="866880" y="757044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682" name="グループ化 607"/>
              <p:cNvGrpSpPr/>
              <p:nvPr/>
            </p:nvGrpSpPr>
            <p:grpSpPr>
              <a:xfrm>
                <a:off x="3240" y="7286400"/>
                <a:ext cx="232920" cy="232920"/>
                <a:chOff x="3240" y="7286400"/>
                <a:chExt cx="232920" cy="232920"/>
              </a:xfrm>
            </p:grpSpPr>
            <p:sp>
              <p:nvSpPr>
                <p:cNvPr id="683" name="Text Box 170"/>
                <p:cNvSpPr/>
                <p:nvPr/>
              </p:nvSpPr>
              <p:spPr>
                <a:xfrm>
                  <a:off x="128520" y="728640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684" name="正方形/長方形 1861"/>
                <p:cNvSpPr/>
                <p:nvPr/>
              </p:nvSpPr>
              <p:spPr>
                <a:xfrm>
                  <a:off x="3240" y="728640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685" name="正方形/長方形 1862"/>
                <p:cNvSpPr/>
                <p:nvPr/>
              </p:nvSpPr>
              <p:spPr>
                <a:xfrm>
                  <a:off x="3240" y="741168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686" name="正方形/長方形 1863"/>
                <p:cNvSpPr/>
                <p:nvPr/>
              </p:nvSpPr>
              <p:spPr>
                <a:xfrm>
                  <a:off x="128520" y="741168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687" name="円/楕円 608"/>
              <p:cNvSpPr/>
              <p:nvPr/>
            </p:nvSpPr>
            <p:spPr>
              <a:xfrm>
                <a:off x="27720" y="731016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13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88" name="Rectangle 58"/>
              <p:cNvSpPr/>
              <p:nvPr/>
            </p:nvSpPr>
            <p:spPr>
              <a:xfrm>
                <a:off x="864720" y="847692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689" name="Text Box 59"/>
              <p:cNvSpPr/>
              <p:nvPr/>
            </p:nvSpPr>
            <p:spPr>
              <a:xfrm>
                <a:off x="898560" y="872136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135,600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90" name="Text Box 61"/>
              <p:cNvSpPr/>
              <p:nvPr/>
            </p:nvSpPr>
            <p:spPr>
              <a:xfrm>
                <a:off x="895680" y="8494920"/>
                <a:ext cx="70380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12XGS03E00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91" name="Text Box 64"/>
              <p:cNvSpPr/>
              <p:nvPr/>
            </p:nvSpPr>
            <p:spPr>
              <a:xfrm>
                <a:off x="895680" y="862236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92" name="Text Box 41"/>
              <p:cNvSpPr/>
              <p:nvPr/>
            </p:nvSpPr>
            <p:spPr>
              <a:xfrm>
                <a:off x="457200" y="847548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693" name="Text Box 41"/>
              <p:cNvSpPr/>
              <p:nvPr/>
            </p:nvSpPr>
            <p:spPr>
              <a:xfrm>
                <a:off x="578520" y="850824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94" name="Text Box 41"/>
              <p:cNvSpPr/>
              <p:nvPr/>
            </p:nvSpPr>
            <p:spPr>
              <a:xfrm>
                <a:off x="533880" y="862992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695" name="Text Box 41"/>
              <p:cNvSpPr/>
              <p:nvPr/>
            </p:nvSpPr>
            <p:spPr>
              <a:xfrm>
                <a:off x="533880" y="877536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696" name="直線コネクタ 1856"/>
              <p:cNvCxnSpPr/>
              <p:nvPr/>
            </p:nvCxnSpPr>
            <p:spPr>
              <a:xfrm>
                <a:off x="2273040" y="730980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697" name="直線コネクタ 1857"/>
              <p:cNvCxnSpPr/>
              <p:nvPr/>
            </p:nvCxnSpPr>
            <p:spPr>
              <a:xfrm>
                <a:off x="9360" y="890532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grpSp>
        <p:nvGrpSpPr>
          <p:cNvPr id="698" name="グループ化 914"/>
          <p:cNvGrpSpPr/>
          <p:nvPr/>
        </p:nvGrpSpPr>
        <p:grpSpPr>
          <a:xfrm>
            <a:off x="2289240" y="7286400"/>
            <a:ext cx="2274480" cy="1622160"/>
            <a:chOff x="2289240" y="7286400"/>
            <a:chExt cx="2274480" cy="1622160"/>
          </a:xfrm>
        </p:grpSpPr>
        <p:pic>
          <p:nvPicPr>
            <p:cNvPr id="699" name="図 913" descr="画像"/>
            <p:cNvPicPr/>
            <p:nvPr/>
          </p:nvPicPr>
          <p:blipFill>
            <a:blip r:embed="rId16"/>
            <a:stretch/>
          </p:blipFill>
          <p:spPr>
            <a:xfrm>
              <a:off x="2312640" y="768420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700" name="グループ化 1864"/>
            <p:cNvGrpSpPr/>
            <p:nvPr/>
          </p:nvGrpSpPr>
          <p:grpSpPr>
            <a:xfrm>
              <a:off x="2289240" y="7286400"/>
              <a:ext cx="2274480" cy="1622160"/>
              <a:chOff x="2289240" y="7286400"/>
              <a:chExt cx="2274480" cy="1622160"/>
            </a:xfrm>
          </p:grpSpPr>
          <p:sp>
            <p:nvSpPr>
              <p:cNvPr id="701" name="Text Box 170"/>
              <p:cNvSpPr/>
              <p:nvPr/>
            </p:nvSpPr>
            <p:spPr>
              <a:xfrm>
                <a:off x="2540160" y="731016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HP</a:t>
                </a: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:</a:t>
                </a:r>
                <a:r>
                  <a:rPr b="1" lang="en-US" sz="9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Pro SFF 400 G9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02" name="AutoShape 176"/>
              <p:cNvSpPr/>
              <p:nvPr/>
            </p:nvSpPr>
            <p:spPr>
              <a:xfrm>
                <a:off x="3457080" y="7571880"/>
                <a:ext cx="515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i5-12500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03" name="AutoShape 178"/>
              <p:cNvSpPr/>
              <p:nvPr/>
            </p:nvSpPr>
            <p:spPr>
              <a:xfrm>
                <a:off x="3453120" y="778320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512GB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04" name="AutoShape 179"/>
              <p:cNvSpPr/>
              <p:nvPr/>
            </p:nvSpPr>
            <p:spPr>
              <a:xfrm>
                <a:off x="3429000" y="7994160"/>
                <a:ext cx="78912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スーパーマルチ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05" name="AutoShape 181"/>
              <p:cNvSpPr/>
              <p:nvPr/>
            </p:nvSpPr>
            <p:spPr>
              <a:xfrm>
                <a:off x="3457080" y="820548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06" name="AutoShape 182"/>
              <p:cNvSpPr/>
              <p:nvPr/>
            </p:nvSpPr>
            <p:spPr>
              <a:xfrm>
                <a:off x="3454920" y="788868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別売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07" name="AutoShape 183"/>
              <p:cNvSpPr/>
              <p:nvPr/>
            </p:nvSpPr>
            <p:spPr>
              <a:xfrm>
                <a:off x="3458880" y="8310960"/>
                <a:ext cx="5187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Personal 2021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08" name="AutoShape 184"/>
              <p:cNvSpPr/>
              <p:nvPr/>
            </p:nvSpPr>
            <p:spPr>
              <a:xfrm>
                <a:off x="3454920" y="810000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09" name="AutoShape 177"/>
              <p:cNvSpPr/>
              <p:nvPr/>
            </p:nvSpPr>
            <p:spPr>
              <a:xfrm>
                <a:off x="3465000" y="7677720"/>
                <a:ext cx="6130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16GB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:0)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10" name="正方形/長方形 1875"/>
              <p:cNvSpPr/>
              <p:nvPr/>
            </p:nvSpPr>
            <p:spPr>
              <a:xfrm>
                <a:off x="3152880" y="757044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711" name="グループ化 607"/>
              <p:cNvGrpSpPr/>
              <p:nvPr/>
            </p:nvGrpSpPr>
            <p:grpSpPr>
              <a:xfrm>
                <a:off x="2289240" y="7286400"/>
                <a:ext cx="232920" cy="232920"/>
                <a:chOff x="2289240" y="7286400"/>
                <a:chExt cx="232920" cy="232920"/>
              </a:xfrm>
            </p:grpSpPr>
            <p:sp>
              <p:nvSpPr>
                <p:cNvPr id="712" name="Text Box 170"/>
                <p:cNvSpPr/>
                <p:nvPr/>
              </p:nvSpPr>
              <p:spPr>
                <a:xfrm>
                  <a:off x="2414520" y="728640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713" name="正方形/長方形 1892"/>
                <p:cNvSpPr/>
                <p:nvPr/>
              </p:nvSpPr>
              <p:spPr>
                <a:xfrm>
                  <a:off x="2289240" y="728640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714" name="正方形/長方形 1893"/>
                <p:cNvSpPr/>
                <p:nvPr/>
              </p:nvSpPr>
              <p:spPr>
                <a:xfrm>
                  <a:off x="2289240" y="741168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715" name="正方形/長方形 1894"/>
                <p:cNvSpPr/>
                <p:nvPr/>
              </p:nvSpPr>
              <p:spPr>
                <a:xfrm>
                  <a:off x="2414520" y="741168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716" name="円/楕円 608"/>
              <p:cNvSpPr/>
              <p:nvPr/>
            </p:nvSpPr>
            <p:spPr>
              <a:xfrm>
                <a:off x="2313720" y="731016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14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17" name="Rectangle 58"/>
              <p:cNvSpPr/>
              <p:nvPr/>
            </p:nvSpPr>
            <p:spPr>
              <a:xfrm>
                <a:off x="3150720" y="847692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718" name="Text Box 59"/>
              <p:cNvSpPr/>
              <p:nvPr/>
            </p:nvSpPr>
            <p:spPr>
              <a:xfrm>
                <a:off x="3184560" y="872136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158,100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19" name="Text Box 61"/>
              <p:cNvSpPr/>
              <p:nvPr/>
            </p:nvSpPr>
            <p:spPr>
              <a:xfrm>
                <a:off x="3181320" y="8494920"/>
                <a:ext cx="55764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4506V955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20" name="Text Box 64"/>
              <p:cNvSpPr/>
              <p:nvPr/>
            </p:nvSpPr>
            <p:spPr>
              <a:xfrm>
                <a:off x="3181680" y="862236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21" name="Text Box 41"/>
              <p:cNvSpPr/>
              <p:nvPr/>
            </p:nvSpPr>
            <p:spPr>
              <a:xfrm>
                <a:off x="2743200" y="847548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722" name="Text Box 41"/>
              <p:cNvSpPr/>
              <p:nvPr/>
            </p:nvSpPr>
            <p:spPr>
              <a:xfrm>
                <a:off x="2864520" y="850824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23" name="Text Box 41"/>
              <p:cNvSpPr/>
              <p:nvPr/>
            </p:nvSpPr>
            <p:spPr>
              <a:xfrm>
                <a:off x="2819880" y="862992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24" name="Text Box 41"/>
              <p:cNvSpPr/>
              <p:nvPr/>
            </p:nvSpPr>
            <p:spPr>
              <a:xfrm>
                <a:off x="2819880" y="877536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725" name="直線コネクタ 1887"/>
              <p:cNvCxnSpPr/>
              <p:nvPr/>
            </p:nvCxnSpPr>
            <p:spPr>
              <a:xfrm>
                <a:off x="4559040" y="730980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726" name="直線コネクタ 1888"/>
              <p:cNvCxnSpPr/>
              <p:nvPr/>
            </p:nvCxnSpPr>
            <p:spPr>
              <a:xfrm>
                <a:off x="2295360" y="890532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grpSp>
        <p:nvGrpSpPr>
          <p:cNvPr id="727" name="グループ化 917"/>
          <p:cNvGrpSpPr/>
          <p:nvPr/>
        </p:nvGrpSpPr>
        <p:grpSpPr>
          <a:xfrm>
            <a:off x="4575240" y="7286400"/>
            <a:ext cx="2274480" cy="1622160"/>
            <a:chOff x="4575240" y="7286400"/>
            <a:chExt cx="2274480" cy="1622160"/>
          </a:xfrm>
        </p:grpSpPr>
        <p:pic>
          <p:nvPicPr>
            <p:cNvPr id="728" name="図 916" descr="画像"/>
            <p:cNvPicPr/>
            <p:nvPr/>
          </p:nvPicPr>
          <p:blipFill>
            <a:blip r:embed="rId17"/>
            <a:stretch/>
          </p:blipFill>
          <p:spPr>
            <a:xfrm>
              <a:off x="4598640" y="7684200"/>
              <a:ext cx="792360" cy="79164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729" name="グループ化 1895"/>
            <p:cNvGrpSpPr/>
            <p:nvPr/>
          </p:nvGrpSpPr>
          <p:grpSpPr>
            <a:xfrm>
              <a:off x="4575240" y="7286400"/>
              <a:ext cx="2274480" cy="1622160"/>
              <a:chOff x="4575240" y="7286400"/>
              <a:chExt cx="2274480" cy="1622160"/>
            </a:xfrm>
          </p:grpSpPr>
          <p:sp>
            <p:nvSpPr>
              <p:cNvPr id="730" name="Text Box 170"/>
              <p:cNvSpPr/>
              <p:nvPr/>
            </p:nvSpPr>
            <p:spPr>
              <a:xfrm>
                <a:off x="4826160" y="7310160"/>
                <a:ext cx="2015640" cy="186840"/>
              </a:xfrm>
              <a:prstGeom prst="rect">
                <a:avLst/>
              </a:prstGeom>
              <a:solidFill>
                <a:srgbClr val="02a3ee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36000" rIns="36000" tIns="0" bIns="0" anchor="ctr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HP</a:t>
                </a:r>
                <a:r>
                  <a:rPr b="1" lang="en-US" sz="8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:</a:t>
                </a:r>
                <a:r>
                  <a:rPr b="1" lang="en-US" sz="900" strike="noStrike" u="none">
                    <a:solidFill>
                      <a:srgbClr val="ffffff"/>
                    </a:solidFill>
                    <a:uFillTx/>
                    <a:latin typeface="メイリオ"/>
                    <a:ea typeface="メイリオ"/>
                  </a:rPr>
                  <a:t> Pro SFF 400 G9</a:t>
                </a:r>
                <a:endParaRPr b="0" lang="en-US" sz="900" strike="noStrike" u="none">
                  <a:solidFill>
                    <a:srgbClr val="ffffff"/>
                  </a:solidFill>
                  <a:uFillTx/>
                  <a:latin typeface="Arial"/>
                </a:endParaRPr>
              </a:p>
            </p:txBody>
          </p:sp>
          <p:sp>
            <p:nvSpPr>
              <p:cNvPr id="731" name="AutoShape 176"/>
              <p:cNvSpPr/>
              <p:nvPr/>
            </p:nvSpPr>
            <p:spPr>
              <a:xfrm>
                <a:off x="5743080" y="7571880"/>
                <a:ext cx="5158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Core i5-12500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32" name="AutoShape 178"/>
              <p:cNvSpPr/>
              <p:nvPr/>
            </p:nvSpPr>
            <p:spPr>
              <a:xfrm>
                <a:off x="5739120" y="7783200"/>
                <a:ext cx="25056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512GB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33" name="AutoShape 179"/>
              <p:cNvSpPr/>
              <p:nvPr/>
            </p:nvSpPr>
            <p:spPr>
              <a:xfrm>
                <a:off x="5715000" y="7994160"/>
                <a:ext cx="78912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スーパーマルチ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34" name="AutoShape 181"/>
              <p:cNvSpPr/>
              <p:nvPr/>
            </p:nvSpPr>
            <p:spPr>
              <a:xfrm>
                <a:off x="5743080" y="8205480"/>
                <a:ext cx="36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Win11Pro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35" name="AutoShape 182"/>
              <p:cNvSpPr/>
              <p:nvPr/>
            </p:nvSpPr>
            <p:spPr>
              <a:xfrm>
                <a:off x="5740920" y="788868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別売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36" name="AutoShape 183"/>
              <p:cNvSpPr/>
              <p:nvPr/>
            </p:nvSpPr>
            <p:spPr>
              <a:xfrm>
                <a:off x="5724000" y="831096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b0b0b0"/>
                    </a:solidFill>
                    <a:uFillTx/>
                    <a:latin typeface="Calibri"/>
                    <a:ea typeface="HGPｺﾞｼｯｸM"/>
                  </a:rPr>
                  <a:t>なし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37" name="AutoShape 184"/>
              <p:cNvSpPr/>
              <p:nvPr/>
            </p:nvSpPr>
            <p:spPr>
              <a:xfrm>
                <a:off x="5740920" y="8100000"/>
                <a:ext cx="18900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有線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38" name="AutoShape 177"/>
              <p:cNvSpPr/>
              <p:nvPr/>
            </p:nvSpPr>
            <p:spPr>
              <a:xfrm>
                <a:off x="5751000" y="7677720"/>
                <a:ext cx="613080" cy="118440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16GB (</a:t>
                </a:r>
                <a:r>
                  <a:rPr b="0" lang="ja-JP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空ｽﾛｯﾄ</a:t>
                </a:r>
                <a:r>
                  <a:rPr b="0" lang="en-US" sz="700" strike="noStrike" u="none">
                    <a:solidFill>
                      <a:srgbClr val="595959"/>
                    </a:solidFill>
                    <a:uFillTx/>
                    <a:latin typeface="Calibri"/>
                    <a:ea typeface="HGPｺﾞｼｯｸM"/>
                  </a:rPr>
                  <a:t>:0)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39" name="正方形/長方形 1906"/>
              <p:cNvSpPr/>
              <p:nvPr/>
            </p:nvSpPr>
            <p:spPr>
              <a:xfrm>
                <a:off x="5438880" y="7570440"/>
                <a:ext cx="288720" cy="864720"/>
              </a:xfrm>
              <a:prstGeom prst="rect">
                <a:avLst/>
              </a:prstGeom>
              <a:solidFill>
                <a:srgbClr val="edf2fd"/>
              </a:solidFill>
              <a:ln w="2540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CPU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メモリ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HDD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モニタ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DVD</a:t>
                </a:r>
                <a:r>
                  <a:rPr b="0" lang="ja-JP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N/W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916849"/>
                    </a:solidFill>
                    <a:uFillTx/>
                    <a:latin typeface="Calibri"/>
                    <a:ea typeface="HGPｺﾞｼｯｸM"/>
                  </a:rPr>
                  <a:t>Office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740" name="グループ化 607"/>
              <p:cNvGrpSpPr/>
              <p:nvPr/>
            </p:nvGrpSpPr>
            <p:grpSpPr>
              <a:xfrm>
                <a:off x="4575240" y="7286400"/>
                <a:ext cx="232920" cy="232920"/>
                <a:chOff x="4575240" y="7286400"/>
                <a:chExt cx="232920" cy="232920"/>
              </a:xfrm>
            </p:grpSpPr>
            <p:sp>
              <p:nvSpPr>
                <p:cNvPr id="741" name="Text Box 170"/>
                <p:cNvSpPr/>
                <p:nvPr/>
              </p:nvSpPr>
              <p:spPr>
                <a:xfrm>
                  <a:off x="4700520" y="7286400"/>
                  <a:ext cx="107640" cy="107640"/>
                </a:xfrm>
                <a:prstGeom prst="rect">
                  <a:avLst/>
                </a:prstGeom>
                <a:solidFill>
                  <a:srgbClr val="7eb802"/>
                </a:solidFill>
                <a:ln w="9525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72000" rIns="36000" tIns="0" bIns="0" anchor="ctr">
                  <a:noAutofit/>
                </a:bodyPr>
                <a:p>
                  <a:pPr defTabSz="60948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9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endParaRPr>
                </a:p>
              </p:txBody>
            </p:sp>
            <p:sp>
              <p:nvSpPr>
                <p:cNvPr id="742" name="正方形/長方形 1923"/>
                <p:cNvSpPr/>
                <p:nvPr/>
              </p:nvSpPr>
              <p:spPr>
                <a:xfrm>
                  <a:off x="4575240" y="7286400"/>
                  <a:ext cx="107640" cy="107640"/>
                </a:xfrm>
                <a:prstGeom prst="rect">
                  <a:avLst/>
                </a:prstGeom>
                <a:solidFill>
                  <a:srgbClr val="ef4e21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743" name="正方形/長方形 1924"/>
                <p:cNvSpPr/>
                <p:nvPr/>
              </p:nvSpPr>
              <p:spPr>
                <a:xfrm>
                  <a:off x="4575240" y="7411680"/>
                  <a:ext cx="107640" cy="107640"/>
                </a:xfrm>
                <a:prstGeom prst="rect">
                  <a:avLst/>
                </a:prstGeom>
                <a:solidFill>
                  <a:srgbClr val="02a3ee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  <p:sp>
              <p:nvSpPr>
                <p:cNvPr id="744" name="正方形/長方形 1925"/>
                <p:cNvSpPr/>
                <p:nvPr/>
              </p:nvSpPr>
              <p:spPr>
                <a:xfrm>
                  <a:off x="4700520" y="7411680"/>
                  <a:ext cx="107640" cy="107640"/>
                </a:xfrm>
                <a:prstGeom prst="rect">
                  <a:avLst/>
                </a:prstGeom>
                <a:solidFill>
                  <a:srgbClr val="fab502"/>
                </a:solidFill>
                <a:ln w="2540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0" rIns="0" tIns="0" bIns="0" anchor="ctr" anchorCtr="1">
                  <a:noAutofit/>
                </a:bodyPr>
                <a:p>
                  <a:pPr algn="ctr" defTabSz="914400">
                    <a:lnSpc>
                      <a:spcPct val="100000"/>
                    </a:lnSpc>
                    <a:tabLst>
                      <a:tab algn="l" pos="0"/>
                    </a:tabLst>
                  </a:pPr>
                  <a:endParaRPr b="0" lang="en-US" sz="10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endParaRPr>
                </a:p>
              </p:txBody>
            </p:sp>
          </p:grpSp>
          <p:sp>
            <p:nvSpPr>
              <p:cNvPr id="745" name="円/楕円 608"/>
              <p:cNvSpPr/>
              <p:nvPr/>
            </p:nvSpPr>
            <p:spPr>
              <a:xfrm>
                <a:off x="4599720" y="7310160"/>
                <a:ext cx="179640" cy="17964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ct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1000" strike="noStrike" u="none">
                    <a:solidFill>
                      <a:srgbClr val="0070c0"/>
                    </a:solidFill>
                    <a:uFillTx/>
                    <a:latin typeface="Calibri"/>
                    <a:ea typeface="ＭＳ Ｐゴシック"/>
                  </a:rPr>
                  <a:t>15</a:t>
                </a:r>
                <a:endParaRPr b="0" lang="en-US" sz="10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46" name="Rectangle 58"/>
              <p:cNvSpPr/>
              <p:nvPr/>
            </p:nvSpPr>
            <p:spPr>
              <a:xfrm>
                <a:off x="5436720" y="8476920"/>
                <a:ext cx="1407600" cy="431280"/>
              </a:xfrm>
              <a:prstGeom prst="rect">
                <a:avLst/>
              </a:prstGeom>
              <a:solidFill>
                <a:srgbClr val="edf2fd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defTabSz="914400">
                  <a:lnSpc>
                    <a:spcPct val="100000"/>
                  </a:lnSpc>
                  <a:tabLst>
                    <a:tab algn="l" pos="0"/>
                  </a:tabLst>
                </a:pPr>
                <a:endParaRPr b="0" lang="en-US" sz="18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747" name="Text Box 59"/>
              <p:cNvSpPr/>
              <p:nvPr/>
            </p:nvSpPr>
            <p:spPr>
              <a:xfrm>
                <a:off x="5470560" y="8721360"/>
                <a:ext cx="825120" cy="18360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138,900</a:t>
                </a:r>
                <a:r>
                  <a:rPr b="1" lang="ja-JP" sz="12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12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48" name="Text Box 61"/>
              <p:cNvSpPr/>
              <p:nvPr/>
            </p:nvSpPr>
            <p:spPr>
              <a:xfrm>
                <a:off x="5467320" y="8494920"/>
                <a:ext cx="557640" cy="122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4506V954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49" name="Text Box 64"/>
              <p:cNvSpPr/>
              <p:nvPr/>
            </p:nvSpPr>
            <p:spPr>
              <a:xfrm>
                <a:off x="5467680" y="8622360"/>
                <a:ext cx="205560" cy="107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Calibri"/>
                    <a:ea typeface="HGPｺﾞｼｯｸM"/>
                  </a:rPr>
                  <a:t>OPEN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50" name="Text Box 41"/>
              <p:cNvSpPr/>
              <p:nvPr/>
            </p:nvSpPr>
            <p:spPr>
              <a:xfrm>
                <a:off x="5029200" y="8475480"/>
                <a:ext cx="414000" cy="433080"/>
              </a:xfrm>
              <a:prstGeom prst="rect">
                <a:avLst/>
              </a:prstGeom>
              <a:solidFill>
                <a:srgbClr val="a1bbf5"/>
              </a:solidFill>
              <a:ln w="9525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18000" rIns="18000" tIns="25200" bIns="0" anchor="t">
                <a:noAutofit/>
              </a:bodyPr>
              <a:p>
                <a:pPr defTabSz="560520">
                  <a:lnSpc>
                    <a:spcPct val="100000"/>
                  </a:lnSpc>
                  <a:spcAft>
                    <a:spcPts val="99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Calibri"/>
                  <a:ea typeface="HGPｺﾞｼｯｸM"/>
                </a:endParaRPr>
              </a:p>
            </p:txBody>
          </p:sp>
          <p:sp>
            <p:nvSpPr>
              <p:cNvPr id="751" name="Text Box 41"/>
              <p:cNvSpPr/>
              <p:nvPr/>
            </p:nvSpPr>
            <p:spPr>
              <a:xfrm>
                <a:off x="5150520" y="8508240"/>
                <a:ext cx="2617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52" name="Text Box 41"/>
              <p:cNvSpPr/>
              <p:nvPr/>
            </p:nvSpPr>
            <p:spPr>
              <a:xfrm>
                <a:off x="5105880" y="862992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53" name="Text Box 41"/>
              <p:cNvSpPr/>
              <p:nvPr/>
            </p:nvSpPr>
            <p:spPr>
              <a:xfrm>
                <a:off x="5105880" y="877536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algn="r"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zh-TW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提供価格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cxnSp>
            <p:nvCxnSpPr>
              <p:cNvPr id="754" name="直線コネクタ 1918"/>
              <p:cNvCxnSpPr/>
              <p:nvPr/>
            </p:nvCxnSpPr>
            <p:spPr>
              <a:xfrm>
                <a:off x="6845040" y="7309800"/>
                <a:ext cx="360" cy="159912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  <p:cxnSp>
            <p:nvCxnSpPr>
              <p:cNvPr id="755" name="直線コネクタ 1919"/>
              <p:cNvCxnSpPr/>
              <p:nvPr/>
            </p:nvCxnSpPr>
            <p:spPr>
              <a:xfrm>
                <a:off x="4581360" y="8905320"/>
                <a:ext cx="2268720" cy="360"/>
              </a:xfrm>
              <a:prstGeom prst="straightConnector1">
                <a:avLst/>
              </a:prstGeom>
              <a:ln>
                <a:solidFill>
                  <a:srgbClr val="5b9bd5"/>
                </a:solidFill>
              </a:ln>
            </p:spPr>
          </p:cxnSp>
        </p:grpSp>
      </p:grpSp>
      <p:sp>
        <p:nvSpPr>
          <p:cNvPr id="756" name="Text Box 358"/>
          <p:cNvSpPr/>
          <p:nvPr/>
        </p:nvSpPr>
        <p:spPr>
          <a:xfrm>
            <a:off x="47880" y="97560"/>
            <a:ext cx="957240" cy="1879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18000" bIns="18000" anchor="ctr">
            <a:spAutoFit/>
          </a:bodyPr>
          <a:p>
            <a:pPr defTabSz="914400">
              <a:lnSpc>
                <a:spcPct val="100000"/>
              </a:lnSpc>
              <a:spcBef>
                <a:spcPts val="499"/>
              </a:spcBef>
            </a:pPr>
            <a:r>
              <a:rPr b="1" i="1" lang="ja-JP" sz="1000" strike="noStrike" u="none">
                <a:solidFill>
                  <a:srgbClr val="ff0000"/>
                </a:solidFill>
                <a:uFillTx/>
                <a:latin typeface="Calibri"/>
              </a:rPr>
              <a:t>ユーザー様向け</a:t>
            </a:r>
            <a:endParaRPr b="0" lang="en-US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Rectangle 1026"/>
          <p:cNvSpPr/>
          <p:nvPr/>
        </p:nvSpPr>
        <p:spPr>
          <a:xfrm>
            <a:off x="-1440" y="0"/>
            <a:ext cx="6857640" cy="111996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ffffff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800" strike="noStrike" u="none">
              <a:solidFill>
                <a:srgbClr val="000000"/>
              </a:solidFill>
              <a:uFillTx/>
              <a:latin typeface="Times New Roman"/>
              <a:ea typeface="ＭＳ Ｐゴシック"/>
            </a:endParaRPr>
          </a:p>
        </p:txBody>
      </p:sp>
      <p:pic>
        <p:nvPicPr>
          <p:cNvPr id="758" name="図 11" descr=""/>
          <p:cNvPicPr/>
          <p:nvPr/>
        </p:nvPicPr>
        <p:blipFill>
          <a:blip r:embed="rId1"/>
          <a:srcRect l="22488" t="23717" r="0" b="0"/>
          <a:stretch/>
        </p:blipFill>
        <p:spPr>
          <a:xfrm>
            <a:off x="-21960" y="0"/>
            <a:ext cx="2214720" cy="2179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59" name="図 9" descr="&#10;"/>
          <p:cNvPicPr/>
          <p:nvPr/>
        </p:nvPicPr>
        <p:blipFill>
          <a:blip r:embed="rId2"/>
          <a:srcRect l="0" t="17969" r="8079" b="0"/>
          <a:stretch/>
        </p:blipFill>
        <p:spPr>
          <a:xfrm>
            <a:off x="4223880" y="-26640"/>
            <a:ext cx="2626200" cy="2343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60" name="Text Box 4"/>
          <p:cNvSpPr/>
          <p:nvPr/>
        </p:nvSpPr>
        <p:spPr>
          <a:xfrm>
            <a:off x="5918040" y="36720"/>
            <a:ext cx="858240" cy="18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1200" strike="noStrike" u="none">
                <a:solidFill>
                  <a:srgbClr val="ffffff"/>
                </a:solidFill>
                <a:uFillTx/>
                <a:latin typeface="Meiryo UI"/>
                <a:ea typeface="Meiryo UI"/>
              </a:rPr>
              <a:t>2025/1/9</a:t>
            </a:r>
            <a:r>
              <a:rPr b="0" lang="ja-JP" sz="1200" strike="noStrike" u="none">
                <a:solidFill>
                  <a:srgbClr val="ffffff"/>
                </a:solidFill>
                <a:uFillTx/>
                <a:latin typeface="Meiryo UI"/>
                <a:ea typeface="Meiryo UI"/>
              </a:rPr>
              <a:t>版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1" name="Text Box 6"/>
          <p:cNvSpPr/>
          <p:nvPr/>
        </p:nvSpPr>
        <p:spPr>
          <a:xfrm>
            <a:off x="4038480" y="9423720"/>
            <a:ext cx="1699920" cy="10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609480">
              <a:lnSpc>
                <a:spcPct val="100000"/>
              </a:lnSpc>
              <a:tabLst>
                <a:tab algn="l" pos="0"/>
              </a:tabLst>
            </a:pPr>
            <a:r>
              <a:rPr b="1" lang="en-US" sz="700" strike="noStrike" u="none">
                <a:solidFill>
                  <a:srgbClr val="ff0000"/>
                </a:solidFill>
                <a:uFillTx/>
                <a:latin typeface="メイリオ"/>
                <a:ea typeface="メイリオ"/>
              </a:rPr>
              <a:t>■</a:t>
            </a:r>
            <a:r>
              <a:rPr b="1" lang="en-US" sz="7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 </a:t>
            </a:r>
            <a:r>
              <a:rPr b="1" lang="ja-JP" sz="700" strike="noStrike" u="none">
                <a:solidFill>
                  <a:srgbClr val="333333"/>
                </a:solidFill>
                <a:uFillTx/>
                <a:latin typeface="メイリオ"/>
                <a:ea typeface="メイリオ"/>
              </a:rPr>
              <a:t>ご発注は</a:t>
            </a:r>
            <a:endParaRPr b="0" lang="en-US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2" name="AutoShape 7"/>
          <p:cNvSpPr/>
          <p:nvPr/>
        </p:nvSpPr>
        <p:spPr>
          <a:xfrm>
            <a:off x="3990240" y="9363240"/>
            <a:ext cx="2861280" cy="534600"/>
          </a:xfrm>
          <a:prstGeom prst="roundRect">
            <a:avLst>
              <a:gd name="adj" fmla="val 8357"/>
            </a:avLst>
          </a:prstGeom>
          <a:noFill/>
          <a:ln w="9525">
            <a:solidFill>
              <a:srgbClr val="e7e6e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763" name="Text Box 10"/>
          <p:cNvSpPr/>
          <p:nvPr/>
        </p:nvSpPr>
        <p:spPr>
          <a:xfrm>
            <a:off x="6504120" y="9767160"/>
            <a:ext cx="2203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r" defTabSz="560520">
              <a:lnSpc>
                <a:spcPct val="100000"/>
              </a:lnSpc>
              <a:spcBef>
                <a:spcPts val="249"/>
              </a:spcBef>
              <a:tabLst>
                <a:tab algn="l" pos="0"/>
              </a:tabLst>
            </a:pPr>
            <a:r>
              <a:rPr b="0" lang="en-US" sz="500" strike="noStrike" u="none">
                <a:solidFill>
                  <a:srgbClr val="eeece1"/>
                </a:solidFill>
                <a:uFillTx/>
                <a:latin typeface="Arial"/>
                <a:ea typeface="ＭＳ Ｐゴシック"/>
              </a:rPr>
              <a:t>HA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4" name="Text Box 5"/>
          <p:cNvSpPr/>
          <p:nvPr/>
        </p:nvSpPr>
        <p:spPr>
          <a:xfrm>
            <a:off x="0" y="9350640"/>
            <a:ext cx="23666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560520">
              <a:lnSpc>
                <a:spcPct val="10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価格は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2025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年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1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月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9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日現在のものであり、予告なく改定される場合があります。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0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各商品の記載価格には、消費税は含まれておりません。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0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「</a:t>
            </a: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New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」表記は新製品ではなく、本チラシに新規で掲載されたものです。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0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一部の機種につきましては、在庫がなくなり次第、販売終了とさせていただくことがあります。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0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掲載の写真と実物のイメージが異なる場合があります。　（例）キーボード・テンキーの有無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560520">
              <a:lnSpc>
                <a:spcPct val="100000"/>
              </a:lnSpc>
              <a:tabLst>
                <a:tab algn="l" pos="0"/>
              </a:tabLst>
            </a:pPr>
            <a:r>
              <a:rPr b="0" lang="en-US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■ </a:t>
            </a:r>
            <a:r>
              <a:rPr b="0" lang="ja-JP" sz="500" strike="noStrike" u="none">
                <a:solidFill>
                  <a:srgbClr val="4d4d4d"/>
                </a:solidFill>
                <a:uFillTx/>
                <a:latin typeface="Meiryo UI"/>
                <a:ea typeface="Meiryo UI"/>
              </a:rPr>
              <a:t>ご注文前にメーカーのホームページ等で必ず正確な情報をご確認ください。</a:t>
            </a:r>
            <a:endParaRPr b="0" lang="en-US" sz="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5" name="Text Box 3"/>
          <p:cNvSpPr/>
          <p:nvPr/>
        </p:nvSpPr>
        <p:spPr>
          <a:xfrm>
            <a:off x="1528200" y="257040"/>
            <a:ext cx="3837600" cy="427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 defTabSz="560520">
              <a:lnSpc>
                <a:spcPct val="100000"/>
              </a:lnSpc>
              <a:spcBef>
                <a:spcPts val="1400"/>
              </a:spcBef>
              <a:tabLst>
                <a:tab algn="l" pos="0"/>
              </a:tabLst>
            </a:pPr>
            <a:r>
              <a:rPr b="1" lang="en-US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FBN</a:t>
            </a:r>
            <a:r>
              <a:rPr b="1" lang="en-US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 </a:t>
            </a:r>
            <a:r>
              <a:rPr b="1" lang="ja-JP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厳選チラシ </a:t>
            </a:r>
            <a:r>
              <a:rPr b="1" lang="en-US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[</a:t>
            </a:r>
            <a:r>
              <a:rPr b="1" lang="ja-JP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ペリ</a:t>
            </a:r>
            <a:r>
              <a:rPr b="1" lang="en-US" sz="2800" strike="noStrike" u="none">
                <a:solidFill>
                  <a:srgbClr val="000000"/>
                </a:solidFill>
                <a:uFillTx/>
                <a:latin typeface="メイリオ"/>
                <a:ea typeface="メイリオ"/>
              </a:rPr>
              <a:t>]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66" name="Line 1080"/>
          <p:cNvSpPr/>
          <p:nvPr/>
        </p:nvSpPr>
        <p:spPr>
          <a:xfrm flipH="1">
            <a:off x="0" y="2436840"/>
            <a:ext cx="6858000" cy="360"/>
          </a:xfrm>
          <a:prstGeom prst="line">
            <a:avLst/>
          </a:prstGeom>
          <a:ln w="127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767" name="Line 1080"/>
          <p:cNvSpPr/>
          <p:nvPr/>
        </p:nvSpPr>
        <p:spPr>
          <a:xfrm flipH="1">
            <a:off x="0" y="4140360"/>
            <a:ext cx="6858000" cy="360"/>
          </a:xfrm>
          <a:prstGeom prst="line">
            <a:avLst/>
          </a:prstGeom>
          <a:ln w="12700">
            <a:solidFill>
              <a:srgbClr val="99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768" name="Line 23"/>
          <p:cNvSpPr/>
          <p:nvPr/>
        </p:nvSpPr>
        <p:spPr>
          <a:xfrm flipH="1">
            <a:off x="20520" y="5905800"/>
            <a:ext cx="6858000" cy="360"/>
          </a:xfrm>
          <a:prstGeom prst="line">
            <a:avLst/>
          </a:prstGeom>
          <a:ln w="12700">
            <a:solidFill>
              <a:srgbClr val="ff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769" name="Line 23"/>
          <p:cNvSpPr/>
          <p:nvPr/>
        </p:nvSpPr>
        <p:spPr>
          <a:xfrm flipH="1">
            <a:off x="22680" y="9307080"/>
            <a:ext cx="6819840" cy="360"/>
          </a:xfrm>
          <a:prstGeom prst="line">
            <a:avLst/>
          </a:prstGeom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endParaRPr b="0" lang="en-US" sz="2400" strike="noStrike" u="none">
              <a:solidFill>
                <a:srgbClr val="000000"/>
              </a:solidFill>
              <a:uFillTx/>
              <a:latin typeface="Times New Roman"/>
              <a:ea typeface="ＭＳ Ｐゴシック"/>
            </a:endParaRPr>
          </a:p>
        </p:txBody>
      </p:sp>
      <p:sp>
        <p:nvSpPr>
          <p:cNvPr id="770" name="Line 23"/>
          <p:cNvSpPr/>
          <p:nvPr/>
        </p:nvSpPr>
        <p:spPr>
          <a:xfrm flipH="1">
            <a:off x="20520" y="7601040"/>
            <a:ext cx="6858000" cy="360"/>
          </a:xfrm>
          <a:prstGeom prst="line">
            <a:avLst/>
          </a:prstGeom>
          <a:ln w="12700">
            <a:solidFill>
              <a:srgbClr val="ff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ＭＳ Ｐゴシック"/>
            </a:endParaRPr>
          </a:p>
        </p:txBody>
      </p:sp>
      <p:sp>
        <p:nvSpPr>
          <p:cNvPr id="771" name="Text Box 25"/>
          <p:cNvSpPr/>
          <p:nvPr/>
        </p:nvSpPr>
        <p:spPr>
          <a:xfrm>
            <a:off x="0" y="9776520"/>
            <a:ext cx="6857640" cy="128160"/>
          </a:xfrm>
          <a:prstGeom prst="rect">
            <a:avLst/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fld id="{37C70F74-929E-4714-AAD0-53B887420B0F}" type="slidenum">
              <a:rPr b="0" lang="en-US" sz="700" strike="noStrike" u="none">
                <a:solidFill>
                  <a:srgbClr val="808080"/>
                </a:solidFill>
                <a:uFillTx/>
                <a:latin typeface="Arial"/>
                <a:ea typeface="ＭＳ Ｐゴシック"/>
              </a:rPr>
              <a:t>&lt;番号&gt;</a:t>
            </a:fld>
            <a:endParaRPr b="0" lang="en-US" sz="7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772" name="グループ化 578"/>
          <p:cNvGrpSpPr/>
          <p:nvPr/>
        </p:nvGrpSpPr>
        <p:grpSpPr>
          <a:xfrm>
            <a:off x="-15840" y="791640"/>
            <a:ext cx="2247480" cy="1503360"/>
            <a:chOff x="-15840" y="791640"/>
            <a:chExt cx="2247480" cy="1503360"/>
          </a:xfrm>
        </p:grpSpPr>
        <p:pic>
          <p:nvPicPr>
            <p:cNvPr id="773" name="図 33" descr="画像"/>
            <p:cNvPicPr/>
            <p:nvPr/>
          </p:nvPicPr>
          <p:blipFill>
            <a:blip r:embed="rId3"/>
            <a:stretch/>
          </p:blipFill>
          <p:spPr>
            <a:xfrm>
              <a:off x="720" y="110016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774" name="グループ化 12"/>
            <p:cNvGrpSpPr/>
            <p:nvPr/>
          </p:nvGrpSpPr>
          <p:grpSpPr>
            <a:xfrm>
              <a:off x="-15840" y="791640"/>
              <a:ext cx="2247480" cy="1503360"/>
              <a:chOff x="-15840" y="791640"/>
              <a:chExt cx="2247480" cy="1503360"/>
            </a:xfrm>
          </p:grpSpPr>
          <p:sp>
            <p:nvSpPr>
              <p:cNvPr id="775" name="AutoShape 1074"/>
              <p:cNvSpPr/>
              <p:nvPr/>
            </p:nvSpPr>
            <p:spPr>
              <a:xfrm>
                <a:off x="-720" y="79164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ja-JP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ディスプレイ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76" name="AutoShape 1074"/>
              <p:cNvSpPr/>
              <p:nvPr/>
            </p:nvSpPr>
            <p:spPr>
              <a:xfrm>
                <a:off x="5760" y="1424520"/>
                <a:ext cx="567720" cy="183240"/>
              </a:xfrm>
              <a:prstGeom prst="homePlate">
                <a:avLst>
                  <a:gd name="adj" fmla="val 44808"/>
                </a:avLst>
              </a:prstGeom>
              <a:solidFill>
                <a:srgbClr val="ffc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0" tIns="36000" bIns="0" anchor="ctr">
                <a:norm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23.8</a:t>
                </a:r>
                <a:r>
                  <a:rPr b="1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型</a:t>
                </a:r>
                <a:r>
                  <a:rPr b="1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ワイド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77" name="Text Box 1075"/>
              <p:cNvSpPr/>
              <p:nvPr/>
            </p:nvSpPr>
            <p:spPr>
              <a:xfrm>
                <a:off x="-720" y="93888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I-O DATA  LCD-D241SD-F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78" name="Text Box 1076"/>
              <p:cNvSpPr/>
              <p:nvPr/>
            </p:nvSpPr>
            <p:spPr>
              <a:xfrm>
                <a:off x="720" y="206496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779" name="Text Box 1077"/>
              <p:cNvSpPr/>
              <p:nvPr/>
            </p:nvSpPr>
            <p:spPr>
              <a:xfrm>
                <a:off x="28080" y="2188080"/>
                <a:ext cx="6994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LCD-D241SD-F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80" name="Text Box 1078"/>
              <p:cNvSpPr/>
              <p:nvPr/>
            </p:nvSpPr>
            <p:spPr>
              <a:xfrm>
                <a:off x="1761840" y="2188080"/>
                <a:ext cx="4194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18,400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81" name="Text Box 1082"/>
              <p:cNvSpPr/>
              <p:nvPr/>
            </p:nvSpPr>
            <p:spPr>
              <a:xfrm>
                <a:off x="1177200" y="2188080"/>
                <a:ext cx="2412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ブラック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82" name="AutoShape 1083"/>
              <p:cNvSpPr/>
              <p:nvPr/>
            </p:nvSpPr>
            <p:spPr>
              <a:xfrm>
                <a:off x="909360" y="1203840"/>
                <a:ext cx="1271520" cy="50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解像度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1920×1080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I/F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HDMI, DisplayPort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同梱ケーブル：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HDMI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高さ調整：○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/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ピボット：○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ｽﾋﾟｰｶｰ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：内蔵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marL="324000" indent="-324000"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標準保証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5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年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83" name="Text Box 1076"/>
              <p:cNvSpPr/>
              <p:nvPr/>
            </p:nvSpPr>
            <p:spPr>
              <a:xfrm>
                <a:off x="-15840" y="208404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84" name="Text Box 1076"/>
              <p:cNvSpPr/>
              <p:nvPr/>
            </p:nvSpPr>
            <p:spPr>
              <a:xfrm>
                <a:off x="1900440" y="208404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85" name="Text Box 1076"/>
              <p:cNvSpPr/>
              <p:nvPr/>
            </p:nvSpPr>
            <p:spPr>
              <a:xfrm>
                <a:off x="1204200" y="2077200"/>
                <a:ext cx="1695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カラー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86" name="AutoShape 1083"/>
              <p:cNvSpPr/>
              <p:nvPr/>
            </p:nvSpPr>
            <p:spPr>
              <a:xfrm>
                <a:off x="26640" y="93024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1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787" name="グループ化 619"/>
          <p:cNvGrpSpPr/>
          <p:nvPr/>
        </p:nvGrpSpPr>
        <p:grpSpPr>
          <a:xfrm>
            <a:off x="2292840" y="791640"/>
            <a:ext cx="2247840" cy="1609920"/>
            <a:chOff x="2292840" y="791640"/>
            <a:chExt cx="2247840" cy="1609920"/>
          </a:xfrm>
        </p:grpSpPr>
        <p:pic>
          <p:nvPicPr>
            <p:cNvPr id="788" name="図 617" descr="画像"/>
            <p:cNvPicPr/>
            <p:nvPr/>
          </p:nvPicPr>
          <p:blipFill>
            <a:blip r:embed="rId4"/>
            <a:stretch/>
          </p:blipFill>
          <p:spPr>
            <a:xfrm>
              <a:off x="2309760" y="110016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789" name="グループ化 34"/>
            <p:cNvGrpSpPr/>
            <p:nvPr/>
          </p:nvGrpSpPr>
          <p:grpSpPr>
            <a:xfrm>
              <a:off x="2292840" y="791640"/>
              <a:ext cx="2247840" cy="1609920"/>
              <a:chOff x="2292840" y="791640"/>
              <a:chExt cx="2247840" cy="1609920"/>
            </a:xfrm>
          </p:grpSpPr>
          <p:sp>
            <p:nvSpPr>
              <p:cNvPr id="790" name="AutoShape 1074"/>
              <p:cNvSpPr/>
              <p:nvPr/>
            </p:nvSpPr>
            <p:spPr>
              <a:xfrm>
                <a:off x="2308320" y="79164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ja-JP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ディスプレイ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91" name="AutoShape 1074"/>
              <p:cNvSpPr/>
              <p:nvPr/>
            </p:nvSpPr>
            <p:spPr>
              <a:xfrm>
                <a:off x="2314440" y="1424520"/>
                <a:ext cx="567720" cy="183240"/>
              </a:xfrm>
              <a:prstGeom prst="homePlate">
                <a:avLst>
                  <a:gd name="adj" fmla="val 44808"/>
                </a:avLst>
              </a:prstGeom>
              <a:solidFill>
                <a:srgbClr val="ffc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0" tIns="36000" bIns="0" anchor="ctr">
                <a:norm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23.8</a:t>
                </a:r>
                <a:r>
                  <a:rPr b="1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型</a:t>
                </a:r>
                <a:r>
                  <a:rPr b="1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ワイド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92" name="Text Box 1075"/>
              <p:cNvSpPr/>
              <p:nvPr/>
            </p:nvSpPr>
            <p:spPr>
              <a:xfrm>
                <a:off x="2308320" y="93888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I-O DATA  LCD-C241D</a:t>
                </a:r>
                <a:r>
                  <a:rPr b="1" lang="ja-JP" sz="6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シリーズ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93" name="Text Box 1076"/>
              <p:cNvSpPr/>
              <p:nvPr/>
            </p:nvSpPr>
            <p:spPr>
              <a:xfrm>
                <a:off x="2309760" y="206496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794" name="Text Box 1077"/>
              <p:cNvSpPr/>
              <p:nvPr/>
            </p:nvSpPr>
            <p:spPr>
              <a:xfrm>
                <a:off x="2337480" y="2188080"/>
                <a:ext cx="627480" cy="21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LCD-C241DB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LCD-C241DW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95" name="Text Box 1078"/>
              <p:cNvSpPr/>
              <p:nvPr/>
            </p:nvSpPr>
            <p:spPr>
              <a:xfrm>
                <a:off x="4070880" y="2188080"/>
                <a:ext cx="419400" cy="21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22,600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22,600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96" name="Text Box 1082"/>
              <p:cNvSpPr/>
              <p:nvPr/>
            </p:nvSpPr>
            <p:spPr>
              <a:xfrm>
                <a:off x="3473280" y="2188080"/>
                <a:ext cx="266400" cy="21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ブラック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ホワイト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97" name="AutoShape 1083"/>
              <p:cNvSpPr/>
              <p:nvPr/>
            </p:nvSpPr>
            <p:spPr>
              <a:xfrm>
                <a:off x="3218400" y="1203840"/>
                <a:ext cx="1271520" cy="50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解像度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1920×1080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I/F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HDMI, DisplayPort, USB Type-C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同梱ケーブル：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HDMI,USB Type-C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高さ調整：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×/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ピボット：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ｽﾋﾟｰｶｰ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：内蔵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marL="324000" indent="-324000"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標準保証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5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年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98" name="Text Box 1076"/>
              <p:cNvSpPr/>
              <p:nvPr/>
            </p:nvSpPr>
            <p:spPr>
              <a:xfrm>
                <a:off x="2292840" y="208404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799" name="Text Box 1076"/>
              <p:cNvSpPr/>
              <p:nvPr/>
            </p:nvSpPr>
            <p:spPr>
              <a:xfrm>
                <a:off x="4209120" y="208404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00" name="Text Box 1076"/>
              <p:cNvSpPr/>
              <p:nvPr/>
            </p:nvSpPr>
            <p:spPr>
              <a:xfrm>
                <a:off x="3512880" y="2077200"/>
                <a:ext cx="1695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カラー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01" name="AutoShape 1083"/>
              <p:cNvSpPr/>
              <p:nvPr/>
            </p:nvSpPr>
            <p:spPr>
              <a:xfrm>
                <a:off x="2335320" y="93024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2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802" name="グループ化 1190"/>
          <p:cNvGrpSpPr/>
          <p:nvPr/>
        </p:nvGrpSpPr>
        <p:grpSpPr>
          <a:xfrm>
            <a:off x="4609440" y="791640"/>
            <a:ext cx="2247480" cy="1503360"/>
            <a:chOff x="4609440" y="791640"/>
            <a:chExt cx="2247480" cy="1503360"/>
          </a:xfrm>
        </p:grpSpPr>
        <p:pic>
          <p:nvPicPr>
            <p:cNvPr id="803" name="図 1189" descr="画像"/>
            <p:cNvPicPr/>
            <p:nvPr/>
          </p:nvPicPr>
          <p:blipFill>
            <a:blip r:embed="rId5"/>
            <a:stretch/>
          </p:blipFill>
          <p:spPr>
            <a:xfrm>
              <a:off x="4626000" y="110016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804" name="グループ化 1154"/>
            <p:cNvGrpSpPr/>
            <p:nvPr/>
          </p:nvGrpSpPr>
          <p:grpSpPr>
            <a:xfrm>
              <a:off x="4609440" y="791640"/>
              <a:ext cx="2247480" cy="1503360"/>
              <a:chOff x="4609440" y="791640"/>
              <a:chExt cx="2247480" cy="1503360"/>
            </a:xfrm>
          </p:grpSpPr>
          <p:sp>
            <p:nvSpPr>
              <p:cNvPr id="805" name="AutoShape 1074"/>
              <p:cNvSpPr/>
              <p:nvPr/>
            </p:nvSpPr>
            <p:spPr>
              <a:xfrm>
                <a:off x="4624560" y="79164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ja-JP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ディスプレイ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06" name="AutoShape 1074"/>
              <p:cNvSpPr/>
              <p:nvPr/>
            </p:nvSpPr>
            <p:spPr>
              <a:xfrm>
                <a:off x="4631040" y="1424520"/>
                <a:ext cx="567720" cy="183240"/>
              </a:xfrm>
              <a:prstGeom prst="homePlate">
                <a:avLst>
                  <a:gd name="adj" fmla="val 44808"/>
                </a:avLst>
              </a:prstGeom>
              <a:solidFill>
                <a:srgbClr val="ffc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0" tIns="36000" bIns="0" anchor="ctr">
                <a:norm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21.5</a:t>
                </a:r>
                <a:r>
                  <a:rPr b="1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型</a:t>
                </a:r>
                <a:r>
                  <a:rPr b="1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ワイド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07" name="Text Box 1075"/>
              <p:cNvSpPr/>
              <p:nvPr/>
            </p:nvSpPr>
            <p:spPr>
              <a:xfrm>
                <a:off x="4624560" y="93888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Acer V227QHBMIXV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08" name="Text Box 1076"/>
              <p:cNvSpPr/>
              <p:nvPr/>
            </p:nvSpPr>
            <p:spPr>
              <a:xfrm>
                <a:off x="4626000" y="206496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809" name="Text Box 1077"/>
              <p:cNvSpPr/>
              <p:nvPr/>
            </p:nvSpPr>
            <p:spPr>
              <a:xfrm>
                <a:off x="4653360" y="2188080"/>
                <a:ext cx="7056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V227QHBMIXV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10" name="Text Box 1078"/>
              <p:cNvSpPr/>
              <p:nvPr/>
            </p:nvSpPr>
            <p:spPr>
              <a:xfrm>
                <a:off x="6387480" y="2188080"/>
                <a:ext cx="4194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11,500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11" name="Text Box 1082"/>
              <p:cNvSpPr/>
              <p:nvPr/>
            </p:nvSpPr>
            <p:spPr>
              <a:xfrm>
                <a:off x="5802480" y="2188080"/>
                <a:ext cx="2412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ブラック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12" name="AutoShape 1083"/>
              <p:cNvSpPr/>
              <p:nvPr/>
            </p:nvSpPr>
            <p:spPr>
              <a:xfrm>
                <a:off x="5534640" y="1203840"/>
                <a:ext cx="1271520" cy="50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解像度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1920×1080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I/F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D-SUB, HDMI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同梱ケーブル：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HDMI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高さ調整：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×/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ピボット：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ｽﾋﾟｰｶｰ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：内蔵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marL="324000" indent="-324000"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標準保証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5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年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13" name="Text Box 1076"/>
              <p:cNvSpPr/>
              <p:nvPr/>
            </p:nvSpPr>
            <p:spPr>
              <a:xfrm>
                <a:off x="4609440" y="208404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14" name="Text Box 1076"/>
              <p:cNvSpPr/>
              <p:nvPr/>
            </p:nvSpPr>
            <p:spPr>
              <a:xfrm>
                <a:off x="6525720" y="208404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15" name="Text Box 1076"/>
              <p:cNvSpPr/>
              <p:nvPr/>
            </p:nvSpPr>
            <p:spPr>
              <a:xfrm>
                <a:off x="5829480" y="2077200"/>
                <a:ext cx="1695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カラー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16" name="AutoShape 1083"/>
              <p:cNvSpPr/>
              <p:nvPr/>
            </p:nvSpPr>
            <p:spPr>
              <a:xfrm>
                <a:off x="4651920" y="93024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3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817" name="グループ化 1193"/>
          <p:cNvGrpSpPr/>
          <p:nvPr/>
        </p:nvGrpSpPr>
        <p:grpSpPr>
          <a:xfrm>
            <a:off x="-15840" y="2475720"/>
            <a:ext cx="2247480" cy="1503360"/>
            <a:chOff x="-15840" y="2475720"/>
            <a:chExt cx="2247480" cy="1503360"/>
          </a:xfrm>
        </p:grpSpPr>
        <p:pic>
          <p:nvPicPr>
            <p:cNvPr id="818" name="図 1192" descr="画像"/>
            <p:cNvPicPr/>
            <p:nvPr/>
          </p:nvPicPr>
          <p:blipFill>
            <a:blip r:embed="rId6"/>
            <a:stretch/>
          </p:blipFill>
          <p:spPr>
            <a:xfrm>
              <a:off x="720" y="278388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819" name="グループ化 1173"/>
            <p:cNvGrpSpPr/>
            <p:nvPr/>
          </p:nvGrpSpPr>
          <p:grpSpPr>
            <a:xfrm>
              <a:off x="-15840" y="2475720"/>
              <a:ext cx="2247480" cy="1503360"/>
              <a:chOff x="-15840" y="2475720"/>
              <a:chExt cx="2247480" cy="1503360"/>
            </a:xfrm>
          </p:grpSpPr>
          <p:sp>
            <p:nvSpPr>
              <p:cNvPr id="820" name="AutoShape 1074"/>
              <p:cNvSpPr/>
              <p:nvPr/>
            </p:nvSpPr>
            <p:spPr>
              <a:xfrm>
                <a:off x="-720" y="247572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ja-JP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ディスプレイ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21" name="AutoShape 1074"/>
              <p:cNvSpPr/>
              <p:nvPr/>
            </p:nvSpPr>
            <p:spPr>
              <a:xfrm>
                <a:off x="5760" y="3108600"/>
                <a:ext cx="567720" cy="183240"/>
              </a:xfrm>
              <a:prstGeom prst="homePlate">
                <a:avLst>
                  <a:gd name="adj" fmla="val 44808"/>
                </a:avLst>
              </a:prstGeom>
              <a:solidFill>
                <a:srgbClr val="ffc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0" tIns="36000" bIns="0" anchor="ctr">
                <a:norm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21.5</a:t>
                </a:r>
                <a:r>
                  <a:rPr b="1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型</a:t>
                </a:r>
                <a:r>
                  <a:rPr b="1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ワイド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22" name="Text Box 1075"/>
              <p:cNvSpPr/>
              <p:nvPr/>
            </p:nvSpPr>
            <p:spPr>
              <a:xfrm>
                <a:off x="-720" y="262296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I-O DATA  LCD-D221SV-F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23" name="Text Box 1076"/>
              <p:cNvSpPr/>
              <p:nvPr/>
            </p:nvSpPr>
            <p:spPr>
              <a:xfrm>
                <a:off x="720" y="374904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824" name="Text Box 1077"/>
              <p:cNvSpPr/>
              <p:nvPr/>
            </p:nvSpPr>
            <p:spPr>
              <a:xfrm>
                <a:off x="29520" y="3872160"/>
                <a:ext cx="69192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LCD-D221SV-F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25" name="Text Box 1078"/>
              <p:cNvSpPr/>
              <p:nvPr/>
            </p:nvSpPr>
            <p:spPr>
              <a:xfrm>
                <a:off x="1761840" y="3872160"/>
                <a:ext cx="4194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17,800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26" name="Text Box 1082"/>
              <p:cNvSpPr/>
              <p:nvPr/>
            </p:nvSpPr>
            <p:spPr>
              <a:xfrm>
                <a:off x="1177200" y="3872160"/>
                <a:ext cx="2412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ブラック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27" name="AutoShape 1083"/>
              <p:cNvSpPr/>
              <p:nvPr/>
            </p:nvSpPr>
            <p:spPr>
              <a:xfrm>
                <a:off x="909360" y="2887920"/>
                <a:ext cx="1271520" cy="50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解像度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1920×1080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I/F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HDMI, DisplayPort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同梱ケーブル：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HDMI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高さ調整：○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/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ピボット：○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ｽﾋﾟｰｶｰ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：内蔵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marL="324000" indent="-324000"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標準保証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5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年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28" name="Text Box 1076"/>
              <p:cNvSpPr/>
              <p:nvPr/>
            </p:nvSpPr>
            <p:spPr>
              <a:xfrm>
                <a:off x="-15840" y="376812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29" name="Text Box 1076"/>
              <p:cNvSpPr/>
              <p:nvPr/>
            </p:nvSpPr>
            <p:spPr>
              <a:xfrm>
                <a:off x="1900440" y="376812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30" name="Text Box 1076"/>
              <p:cNvSpPr/>
              <p:nvPr/>
            </p:nvSpPr>
            <p:spPr>
              <a:xfrm>
                <a:off x="1204200" y="3761280"/>
                <a:ext cx="1695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カラー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31" name="AutoShape 1083"/>
              <p:cNvSpPr/>
              <p:nvPr/>
            </p:nvSpPr>
            <p:spPr>
              <a:xfrm>
                <a:off x="26640" y="261432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4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32" name="AutoShape 1083"/>
              <p:cNvSpPr/>
              <p:nvPr/>
            </p:nvSpPr>
            <p:spPr>
              <a:xfrm>
                <a:off x="1569960" y="2508120"/>
                <a:ext cx="64764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spcBef>
                    <a:spcPts val="159"/>
                  </a:spcBef>
                  <a:tabLst>
                    <a:tab algn="l" pos="0"/>
                  </a:tabLst>
                </a:pPr>
                <a:r>
                  <a:rPr b="1" lang="en-US" sz="8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NEW </a:t>
                </a:r>
                <a:r>
                  <a:rPr b="0" lang="en-US" sz="6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(1/9)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833" name="グループ化 1196"/>
          <p:cNvGrpSpPr/>
          <p:nvPr/>
        </p:nvGrpSpPr>
        <p:grpSpPr>
          <a:xfrm>
            <a:off x="2292840" y="2475720"/>
            <a:ext cx="2247840" cy="1503360"/>
            <a:chOff x="2292840" y="2475720"/>
            <a:chExt cx="2247840" cy="1503360"/>
          </a:xfrm>
        </p:grpSpPr>
        <p:pic>
          <p:nvPicPr>
            <p:cNvPr id="834" name="図 1195" descr="画像"/>
            <p:cNvPicPr/>
            <p:nvPr/>
          </p:nvPicPr>
          <p:blipFill>
            <a:blip r:embed="rId7"/>
            <a:stretch/>
          </p:blipFill>
          <p:spPr>
            <a:xfrm>
              <a:off x="2309760" y="278388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835" name="グループ化 767"/>
            <p:cNvGrpSpPr/>
            <p:nvPr/>
          </p:nvGrpSpPr>
          <p:grpSpPr>
            <a:xfrm>
              <a:off x="2292840" y="2475720"/>
              <a:ext cx="2247840" cy="1503360"/>
              <a:chOff x="2292840" y="2475720"/>
              <a:chExt cx="2247840" cy="1503360"/>
            </a:xfrm>
          </p:grpSpPr>
          <p:sp>
            <p:nvSpPr>
              <p:cNvPr id="836" name="AutoShape 1074"/>
              <p:cNvSpPr/>
              <p:nvPr/>
            </p:nvSpPr>
            <p:spPr>
              <a:xfrm>
                <a:off x="2308320" y="247572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ja-JP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ディスプレイ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37" name="AutoShape 1074"/>
              <p:cNvSpPr/>
              <p:nvPr/>
            </p:nvSpPr>
            <p:spPr>
              <a:xfrm>
                <a:off x="2314440" y="3108600"/>
                <a:ext cx="567720" cy="183240"/>
              </a:xfrm>
              <a:prstGeom prst="homePlate">
                <a:avLst>
                  <a:gd name="adj" fmla="val 44808"/>
                </a:avLst>
              </a:prstGeom>
              <a:solidFill>
                <a:srgbClr val="ffc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0" tIns="36000" bIns="0" anchor="ctr">
                <a:norm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27</a:t>
                </a:r>
                <a:r>
                  <a:rPr b="1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型</a:t>
                </a:r>
                <a:r>
                  <a:rPr b="1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ワイド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38" name="Text Box 1075"/>
              <p:cNvSpPr/>
              <p:nvPr/>
            </p:nvSpPr>
            <p:spPr>
              <a:xfrm>
                <a:off x="2308320" y="262296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PHILIPS 271S9A/11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39" name="Text Box 1076"/>
              <p:cNvSpPr/>
              <p:nvPr/>
            </p:nvSpPr>
            <p:spPr>
              <a:xfrm>
                <a:off x="2309760" y="374904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840" name="Text Box 1077"/>
              <p:cNvSpPr/>
              <p:nvPr/>
            </p:nvSpPr>
            <p:spPr>
              <a:xfrm>
                <a:off x="2335320" y="3872160"/>
                <a:ext cx="5374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271S9A/11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41" name="Text Box 1078"/>
              <p:cNvSpPr/>
              <p:nvPr/>
            </p:nvSpPr>
            <p:spPr>
              <a:xfrm>
                <a:off x="4070880" y="3872160"/>
                <a:ext cx="4194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19,800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42" name="Text Box 1082"/>
              <p:cNvSpPr/>
              <p:nvPr/>
            </p:nvSpPr>
            <p:spPr>
              <a:xfrm>
                <a:off x="3485880" y="3872160"/>
                <a:ext cx="2412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ブラック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43" name="AutoShape 1083"/>
              <p:cNvSpPr/>
              <p:nvPr/>
            </p:nvSpPr>
            <p:spPr>
              <a:xfrm>
                <a:off x="3218400" y="2887920"/>
                <a:ext cx="1271520" cy="50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解像度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1920×1080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I/F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HDMI, D-Sub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同梱ケーブル：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HDMI,D-Sub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高さ調整：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×/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ピボット：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ｽﾋﾟｰｶｰ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：内蔵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marL="324000" indent="-324000"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標準保証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5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年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44" name="Text Box 1076"/>
              <p:cNvSpPr/>
              <p:nvPr/>
            </p:nvSpPr>
            <p:spPr>
              <a:xfrm>
                <a:off x="2292840" y="376812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45" name="Text Box 1076"/>
              <p:cNvSpPr/>
              <p:nvPr/>
            </p:nvSpPr>
            <p:spPr>
              <a:xfrm>
                <a:off x="4209120" y="376812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46" name="Text Box 1076"/>
              <p:cNvSpPr/>
              <p:nvPr/>
            </p:nvSpPr>
            <p:spPr>
              <a:xfrm>
                <a:off x="3512880" y="3761280"/>
                <a:ext cx="1695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カラー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47" name="AutoShape 1083"/>
              <p:cNvSpPr/>
              <p:nvPr/>
            </p:nvSpPr>
            <p:spPr>
              <a:xfrm>
                <a:off x="2335320" y="261432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5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848" name="グループ化 1200"/>
          <p:cNvGrpSpPr/>
          <p:nvPr/>
        </p:nvGrpSpPr>
        <p:grpSpPr>
          <a:xfrm>
            <a:off x="4609440" y="2475720"/>
            <a:ext cx="2247480" cy="1503360"/>
            <a:chOff x="4609440" y="2475720"/>
            <a:chExt cx="2247480" cy="1503360"/>
          </a:xfrm>
        </p:grpSpPr>
        <p:pic>
          <p:nvPicPr>
            <p:cNvPr id="849" name="図 1199" descr="画像"/>
            <p:cNvPicPr/>
            <p:nvPr/>
          </p:nvPicPr>
          <p:blipFill>
            <a:blip r:embed="rId8"/>
            <a:stretch/>
          </p:blipFill>
          <p:spPr>
            <a:xfrm>
              <a:off x="4626000" y="278388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850" name="グループ化 790"/>
            <p:cNvGrpSpPr/>
            <p:nvPr/>
          </p:nvGrpSpPr>
          <p:grpSpPr>
            <a:xfrm>
              <a:off x="4609440" y="2475720"/>
              <a:ext cx="2247480" cy="1503360"/>
              <a:chOff x="4609440" y="2475720"/>
              <a:chExt cx="2247480" cy="1503360"/>
            </a:xfrm>
          </p:grpSpPr>
          <p:sp>
            <p:nvSpPr>
              <p:cNvPr id="851" name="AutoShape 1074"/>
              <p:cNvSpPr/>
              <p:nvPr/>
            </p:nvSpPr>
            <p:spPr>
              <a:xfrm>
                <a:off x="4624560" y="247572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ja-JP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ディスプレイ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52" name="AutoShape 1074"/>
              <p:cNvSpPr/>
              <p:nvPr/>
            </p:nvSpPr>
            <p:spPr>
              <a:xfrm>
                <a:off x="4631040" y="3108600"/>
                <a:ext cx="567720" cy="183240"/>
              </a:xfrm>
              <a:prstGeom prst="homePlate">
                <a:avLst>
                  <a:gd name="adj" fmla="val 44808"/>
                </a:avLst>
              </a:prstGeom>
              <a:solidFill>
                <a:srgbClr val="ffc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0" tIns="36000" bIns="0" anchor="ctr">
                <a:norm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55</a:t>
                </a:r>
                <a:r>
                  <a:rPr b="1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型</a:t>
                </a:r>
                <a:r>
                  <a:rPr b="1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ワイド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53" name="Text Box 1075"/>
              <p:cNvSpPr/>
              <p:nvPr/>
            </p:nvSpPr>
            <p:spPr>
              <a:xfrm>
                <a:off x="4624560" y="262296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SONY  FW-55BZ40L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54" name="Text Box 1076"/>
              <p:cNvSpPr/>
              <p:nvPr/>
            </p:nvSpPr>
            <p:spPr>
              <a:xfrm>
                <a:off x="4626000" y="374904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855" name="Text Box 1077"/>
              <p:cNvSpPr/>
              <p:nvPr/>
            </p:nvSpPr>
            <p:spPr>
              <a:xfrm>
                <a:off x="4653720" y="3872160"/>
                <a:ext cx="60444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FW-55BZ40L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56" name="Text Box 1078"/>
              <p:cNvSpPr/>
              <p:nvPr/>
            </p:nvSpPr>
            <p:spPr>
              <a:xfrm>
                <a:off x="6326640" y="3872160"/>
                <a:ext cx="47916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176,800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57" name="Text Box 1082"/>
              <p:cNvSpPr/>
              <p:nvPr/>
            </p:nvSpPr>
            <p:spPr>
              <a:xfrm>
                <a:off x="5802480" y="3872160"/>
                <a:ext cx="2412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ブラック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58" name="AutoShape 1083"/>
              <p:cNvSpPr/>
              <p:nvPr/>
            </p:nvSpPr>
            <p:spPr>
              <a:xfrm>
                <a:off x="5534640" y="2887920"/>
                <a:ext cx="1271520" cy="503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解像度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3840×2160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I/F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HDMI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同梱ケーブル：無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高さ調整：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×/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ピボット：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ｽﾋﾟｰｶｰ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：内蔵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marL="324000" indent="-324000"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標準保証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3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年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59" name="Text Box 1076"/>
              <p:cNvSpPr/>
              <p:nvPr/>
            </p:nvSpPr>
            <p:spPr>
              <a:xfrm>
                <a:off x="4609440" y="376812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60" name="Text Box 1076"/>
              <p:cNvSpPr/>
              <p:nvPr/>
            </p:nvSpPr>
            <p:spPr>
              <a:xfrm>
                <a:off x="6525720" y="376812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61" name="Text Box 1076"/>
              <p:cNvSpPr/>
              <p:nvPr/>
            </p:nvSpPr>
            <p:spPr>
              <a:xfrm>
                <a:off x="5829480" y="3761280"/>
                <a:ext cx="1695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カラー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62" name="AutoShape 1083"/>
              <p:cNvSpPr/>
              <p:nvPr/>
            </p:nvSpPr>
            <p:spPr>
              <a:xfrm>
                <a:off x="4651920" y="261432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6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863" name="グループ化 1203"/>
          <p:cNvGrpSpPr/>
          <p:nvPr/>
        </p:nvGrpSpPr>
        <p:grpSpPr>
          <a:xfrm>
            <a:off x="-15840" y="4222080"/>
            <a:ext cx="2247480" cy="1647720"/>
            <a:chOff x="-15840" y="4222080"/>
            <a:chExt cx="2247480" cy="1647720"/>
          </a:xfrm>
        </p:grpSpPr>
        <p:pic>
          <p:nvPicPr>
            <p:cNvPr id="864" name="図 1202" descr="画像"/>
            <p:cNvPicPr/>
            <p:nvPr/>
          </p:nvPicPr>
          <p:blipFill>
            <a:blip r:embed="rId9"/>
            <a:stretch/>
          </p:blipFill>
          <p:spPr>
            <a:xfrm>
              <a:off x="720" y="453024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865" name="グループ化 581"/>
            <p:cNvGrpSpPr/>
            <p:nvPr/>
          </p:nvGrpSpPr>
          <p:grpSpPr>
            <a:xfrm>
              <a:off x="-15840" y="4222080"/>
              <a:ext cx="2247480" cy="1647720"/>
              <a:chOff x="-15840" y="4222080"/>
              <a:chExt cx="2247480" cy="1647720"/>
            </a:xfrm>
          </p:grpSpPr>
          <p:sp>
            <p:nvSpPr>
              <p:cNvPr id="866" name="AutoShape 1074"/>
              <p:cNvSpPr/>
              <p:nvPr/>
            </p:nvSpPr>
            <p:spPr>
              <a:xfrm>
                <a:off x="-720" y="422208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NAS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67" name="Text Box 1075"/>
              <p:cNvSpPr/>
              <p:nvPr/>
            </p:nvSpPr>
            <p:spPr>
              <a:xfrm>
                <a:off x="-720" y="436896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BUFFALO TS3220DN</a:t>
                </a:r>
                <a:r>
                  <a:rPr b="1" lang="ja-JP" sz="6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シリーズ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68" name="Text Box 1076"/>
              <p:cNvSpPr/>
              <p:nvPr/>
            </p:nvSpPr>
            <p:spPr>
              <a:xfrm>
                <a:off x="720" y="542664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869" name="Text Box 1077"/>
              <p:cNvSpPr/>
              <p:nvPr/>
            </p:nvSpPr>
            <p:spPr>
              <a:xfrm>
                <a:off x="29160" y="5549760"/>
                <a:ext cx="73764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TS3220DN0202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TS3220DN0402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TS3220DN0802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70" name="Text Box 1078"/>
              <p:cNvSpPr/>
              <p:nvPr/>
            </p:nvSpPr>
            <p:spPr>
              <a:xfrm>
                <a:off x="1726920" y="5549760"/>
                <a:ext cx="47916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83,200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113,300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147,500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71" name="Text Box 1082"/>
              <p:cNvSpPr/>
              <p:nvPr/>
            </p:nvSpPr>
            <p:spPr>
              <a:xfrm>
                <a:off x="1028520" y="5549760"/>
                <a:ext cx="17172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2TB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4TB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8TB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72" name="AutoShape 1083"/>
              <p:cNvSpPr/>
              <p:nvPr/>
            </p:nvSpPr>
            <p:spPr>
              <a:xfrm>
                <a:off x="909360" y="5011200"/>
                <a:ext cx="1271520" cy="405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NASOS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Linux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I/F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LAN,USB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HDD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数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2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RAID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1, 0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73" name="Text Box 1076"/>
              <p:cNvSpPr/>
              <p:nvPr/>
            </p:nvSpPr>
            <p:spPr>
              <a:xfrm>
                <a:off x="-15840" y="544572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74" name="Text Box 1076"/>
              <p:cNvSpPr/>
              <p:nvPr/>
            </p:nvSpPr>
            <p:spPr>
              <a:xfrm>
                <a:off x="1900440" y="544572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75" name="Text Box 1076"/>
              <p:cNvSpPr/>
              <p:nvPr/>
            </p:nvSpPr>
            <p:spPr>
              <a:xfrm>
                <a:off x="1039680" y="5438880"/>
                <a:ext cx="1533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容量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76" name="AutoShape 1083"/>
              <p:cNvSpPr/>
              <p:nvPr/>
            </p:nvSpPr>
            <p:spPr>
              <a:xfrm>
                <a:off x="26640" y="436032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7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77" name="AutoShape 1083"/>
              <p:cNvSpPr/>
              <p:nvPr/>
            </p:nvSpPr>
            <p:spPr>
              <a:xfrm>
                <a:off x="909360" y="4592160"/>
                <a:ext cx="1271520" cy="351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12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環境に合わせてすぐ使える、小規模オフィス･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SOHO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向けモデル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78" name="Text Box 1076"/>
              <p:cNvSpPr/>
              <p:nvPr/>
            </p:nvSpPr>
            <p:spPr>
              <a:xfrm>
                <a:off x="1406880" y="543888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79" name="Text Box 1078"/>
              <p:cNvSpPr/>
              <p:nvPr/>
            </p:nvSpPr>
            <p:spPr>
              <a:xfrm>
                <a:off x="1491480" y="5549760"/>
                <a:ext cx="20808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880" name="グループ化 1206"/>
          <p:cNvGrpSpPr/>
          <p:nvPr/>
        </p:nvGrpSpPr>
        <p:grpSpPr>
          <a:xfrm>
            <a:off x="2300760" y="4222080"/>
            <a:ext cx="2247480" cy="1647720"/>
            <a:chOff x="2300760" y="4222080"/>
            <a:chExt cx="2247480" cy="1647720"/>
          </a:xfrm>
        </p:grpSpPr>
        <p:pic>
          <p:nvPicPr>
            <p:cNvPr id="881" name="図 1205" descr="画像"/>
            <p:cNvPicPr/>
            <p:nvPr/>
          </p:nvPicPr>
          <p:blipFill>
            <a:blip r:embed="rId10"/>
            <a:stretch/>
          </p:blipFill>
          <p:spPr>
            <a:xfrm>
              <a:off x="2317320" y="453024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882" name="グループ化 604"/>
            <p:cNvGrpSpPr/>
            <p:nvPr/>
          </p:nvGrpSpPr>
          <p:grpSpPr>
            <a:xfrm>
              <a:off x="2300760" y="4222080"/>
              <a:ext cx="2247480" cy="1647720"/>
              <a:chOff x="2300760" y="4222080"/>
              <a:chExt cx="2247480" cy="1647720"/>
            </a:xfrm>
          </p:grpSpPr>
          <p:sp>
            <p:nvSpPr>
              <p:cNvPr id="883" name="AutoShape 1074"/>
              <p:cNvSpPr/>
              <p:nvPr/>
            </p:nvSpPr>
            <p:spPr>
              <a:xfrm>
                <a:off x="2315880" y="422208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NAS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84" name="Text Box 1075"/>
              <p:cNvSpPr/>
              <p:nvPr/>
            </p:nvSpPr>
            <p:spPr>
              <a:xfrm>
                <a:off x="2315880" y="436896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I-O DATA HDL4-XAB</a:t>
                </a:r>
                <a:r>
                  <a:rPr b="1" lang="ja-JP" sz="6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シリーズ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85" name="Text Box 1076"/>
              <p:cNvSpPr/>
              <p:nvPr/>
            </p:nvSpPr>
            <p:spPr>
              <a:xfrm>
                <a:off x="2317320" y="542664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886" name="Text Box 1077"/>
              <p:cNvSpPr/>
              <p:nvPr/>
            </p:nvSpPr>
            <p:spPr>
              <a:xfrm>
                <a:off x="2344680" y="5549760"/>
                <a:ext cx="60732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HDL4-XA4B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HDL4-XA8B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HDL4-XA16B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87" name="Text Box 1078"/>
              <p:cNvSpPr/>
              <p:nvPr/>
            </p:nvSpPr>
            <p:spPr>
              <a:xfrm>
                <a:off x="4049640" y="5549760"/>
                <a:ext cx="47916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135,900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149,700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236,500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88" name="Text Box 1082"/>
              <p:cNvSpPr/>
              <p:nvPr/>
            </p:nvSpPr>
            <p:spPr>
              <a:xfrm>
                <a:off x="3317400" y="5549760"/>
                <a:ext cx="22644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4TB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8TB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16TB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89" name="AutoShape 1083"/>
              <p:cNvSpPr/>
              <p:nvPr/>
            </p:nvSpPr>
            <p:spPr>
              <a:xfrm>
                <a:off x="3225960" y="5011200"/>
                <a:ext cx="1271520" cy="405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NASOS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Linux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I/F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LAN,USB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HDD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数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4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RAID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0, 5, 6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90" name="Text Box 1076"/>
              <p:cNvSpPr/>
              <p:nvPr/>
            </p:nvSpPr>
            <p:spPr>
              <a:xfrm>
                <a:off x="2300760" y="544572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91" name="Text Box 1076"/>
              <p:cNvSpPr/>
              <p:nvPr/>
            </p:nvSpPr>
            <p:spPr>
              <a:xfrm>
                <a:off x="4216680" y="544572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92" name="Text Box 1076"/>
              <p:cNvSpPr/>
              <p:nvPr/>
            </p:nvSpPr>
            <p:spPr>
              <a:xfrm>
                <a:off x="3356280" y="5438880"/>
                <a:ext cx="1533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容量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93" name="AutoShape 1083"/>
              <p:cNvSpPr/>
              <p:nvPr/>
            </p:nvSpPr>
            <p:spPr>
              <a:xfrm>
                <a:off x="2342880" y="436032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8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94" name="AutoShape 1083"/>
              <p:cNvSpPr/>
              <p:nvPr/>
            </p:nvSpPr>
            <p:spPr>
              <a:xfrm>
                <a:off x="3225960" y="4592160"/>
                <a:ext cx="1271520" cy="351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12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高い保証レベルでの”安心”を実現した「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5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年保証」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+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「データ復旧サービス」が標準添付された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NAS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95" name="Text Box 1076"/>
              <p:cNvSpPr/>
              <p:nvPr/>
            </p:nvSpPr>
            <p:spPr>
              <a:xfrm>
                <a:off x="3723480" y="543888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896" name="Text Box 1078"/>
              <p:cNvSpPr/>
              <p:nvPr/>
            </p:nvSpPr>
            <p:spPr>
              <a:xfrm>
                <a:off x="3808080" y="5549760"/>
                <a:ext cx="20808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897" name="グループ化 1209"/>
          <p:cNvGrpSpPr/>
          <p:nvPr/>
        </p:nvGrpSpPr>
        <p:grpSpPr>
          <a:xfrm>
            <a:off x="4609440" y="4222080"/>
            <a:ext cx="2247480" cy="1647720"/>
            <a:chOff x="4609440" y="4222080"/>
            <a:chExt cx="2247480" cy="1647720"/>
          </a:xfrm>
        </p:grpSpPr>
        <p:pic>
          <p:nvPicPr>
            <p:cNvPr id="898" name="図 1208" descr="画像"/>
            <p:cNvPicPr/>
            <p:nvPr/>
          </p:nvPicPr>
          <p:blipFill>
            <a:blip r:embed="rId11"/>
            <a:stretch/>
          </p:blipFill>
          <p:spPr>
            <a:xfrm>
              <a:off x="4626000" y="453024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899" name="グループ化 582"/>
            <p:cNvGrpSpPr/>
            <p:nvPr/>
          </p:nvGrpSpPr>
          <p:grpSpPr>
            <a:xfrm>
              <a:off x="4609440" y="4222080"/>
              <a:ext cx="2247480" cy="1647720"/>
              <a:chOff x="4609440" y="4222080"/>
              <a:chExt cx="2247480" cy="1647720"/>
            </a:xfrm>
          </p:grpSpPr>
          <p:sp>
            <p:nvSpPr>
              <p:cNvPr id="900" name="AutoShape 1074"/>
              <p:cNvSpPr/>
              <p:nvPr/>
            </p:nvSpPr>
            <p:spPr>
              <a:xfrm>
                <a:off x="4624560" y="422208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HDD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01" name="Text Box 1075"/>
              <p:cNvSpPr/>
              <p:nvPr/>
            </p:nvSpPr>
            <p:spPr>
              <a:xfrm>
                <a:off x="4624560" y="436896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BUFFALO  HD-LXU3D</a:t>
                </a:r>
                <a:r>
                  <a:rPr b="1" lang="ja-JP" sz="6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シリーズ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02" name="Text Box 1076"/>
              <p:cNvSpPr/>
              <p:nvPr/>
            </p:nvSpPr>
            <p:spPr>
              <a:xfrm>
                <a:off x="4626000" y="542664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903" name="Text Box 1077"/>
              <p:cNvSpPr/>
              <p:nvPr/>
            </p:nvSpPr>
            <p:spPr>
              <a:xfrm>
                <a:off x="4652280" y="5549760"/>
                <a:ext cx="65052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HD-LX1.0U3D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HD-LX2.0U3D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HD-LX4.0U3D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04" name="Text Box 1078"/>
              <p:cNvSpPr/>
              <p:nvPr/>
            </p:nvSpPr>
            <p:spPr>
              <a:xfrm>
                <a:off x="6412680" y="5549760"/>
                <a:ext cx="41940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17,900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21,900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27,200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05" name="Text Box 1082"/>
              <p:cNvSpPr/>
              <p:nvPr/>
            </p:nvSpPr>
            <p:spPr>
              <a:xfrm>
                <a:off x="5653800" y="5549760"/>
                <a:ext cx="17172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1TB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2TB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4TB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06" name="AutoShape 1083"/>
              <p:cNvSpPr/>
              <p:nvPr/>
            </p:nvSpPr>
            <p:spPr>
              <a:xfrm>
                <a:off x="5534640" y="5011200"/>
                <a:ext cx="1271520" cy="405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I/F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	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USB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07" name="Text Box 1076"/>
              <p:cNvSpPr/>
              <p:nvPr/>
            </p:nvSpPr>
            <p:spPr>
              <a:xfrm>
                <a:off x="4609440" y="544572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08" name="Text Box 1076"/>
              <p:cNvSpPr/>
              <p:nvPr/>
            </p:nvSpPr>
            <p:spPr>
              <a:xfrm>
                <a:off x="6525720" y="544572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09" name="Text Box 1076"/>
              <p:cNvSpPr/>
              <p:nvPr/>
            </p:nvSpPr>
            <p:spPr>
              <a:xfrm>
                <a:off x="5664960" y="5438880"/>
                <a:ext cx="1533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容量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10" name="AutoShape 1083"/>
              <p:cNvSpPr/>
              <p:nvPr/>
            </p:nvSpPr>
            <p:spPr>
              <a:xfrm>
                <a:off x="4651920" y="436032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9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11" name="AutoShape 1083"/>
              <p:cNvSpPr/>
              <p:nvPr/>
            </p:nvSpPr>
            <p:spPr>
              <a:xfrm>
                <a:off x="5534640" y="4592160"/>
                <a:ext cx="1271520" cy="351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12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自動暗号化モードでセキュリティに強い。冷却ファン＋エアフロー設計＆防振設計の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USB3.0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モデル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12" name="Text Box 1076"/>
              <p:cNvSpPr/>
              <p:nvPr/>
            </p:nvSpPr>
            <p:spPr>
              <a:xfrm>
                <a:off x="6032160" y="543888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13" name="Text Box 1078"/>
              <p:cNvSpPr/>
              <p:nvPr/>
            </p:nvSpPr>
            <p:spPr>
              <a:xfrm>
                <a:off x="6132240" y="5549760"/>
                <a:ext cx="20808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914" name="グループ化 1212"/>
          <p:cNvGrpSpPr/>
          <p:nvPr/>
        </p:nvGrpSpPr>
        <p:grpSpPr>
          <a:xfrm>
            <a:off x="-15840" y="5967000"/>
            <a:ext cx="2247480" cy="1541160"/>
            <a:chOff x="-15840" y="5967000"/>
            <a:chExt cx="2247480" cy="1541160"/>
          </a:xfrm>
        </p:grpSpPr>
        <p:pic>
          <p:nvPicPr>
            <p:cNvPr id="915" name="図 1211" descr="画像"/>
            <p:cNvPicPr/>
            <p:nvPr/>
          </p:nvPicPr>
          <p:blipFill>
            <a:blip r:embed="rId12"/>
            <a:stretch/>
          </p:blipFill>
          <p:spPr>
            <a:xfrm>
              <a:off x="720" y="627516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916" name="グループ化 633"/>
            <p:cNvGrpSpPr/>
            <p:nvPr/>
          </p:nvGrpSpPr>
          <p:grpSpPr>
            <a:xfrm>
              <a:off x="-15840" y="5967000"/>
              <a:ext cx="2247480" cy="1541160"/>
              <a:chOff x="-15840" y="5967000"/>
              <a:chExt cx="2247480" cy="1541160"/>
            </a:xfrm>
          </p:grpSpPr>
          <p:sp>
            <p:nvSpPr>
              <p:cNvPr id="917" name="AutoShape 1074"/>
              <p:cNvSpPr/>
              <p:nvPr/>
            </p:nvSpPr>
            <p:spPr>
              <a:xfrm>
                <a:off x="-720" y="596700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ja-JP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無線ＡＰ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18" name="Text Box 1075"/>
              <p:cNvSpPr/>
              <p:nvPr/>
            </p:nvSpPr>
            <p:spPr>
              <a:xfrm>
                <a:off x="-720" y="611388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YAMAHA WLX222</a:t>
                </a:r>
                <a:r>
                  <a:rPr b="1" lang="ja-JP" sz="6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シリーズ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19" name="Text Box 1076"/>
              <p:cNvSpPr/>
              <p:nvPr/>
            </p:nvSpPr>
            <p:spPr>
              <a:xfrm>
                <a:off x="720" y="717156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920" name="Text Box 1077"/>
              <p:cNvSpPr/>
              <p:nvPr/>
            </p:nvSpPr>
            <p:spPr>
              <a:xfrm>
                <a:off x="28080" y="7294680"/>
                <a:ext cx="570960" cy="21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WLX222(W)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WLX222(B)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21" name="Text Box 1078"/>
              <p:cNvSpPr/>
              <p:nvPr/>
            </p:nvSpPr>
            <p:spPr>
              <a:xfrm>
                <a:off x="1793880" y="7294680"/>
                <a:ext cx="419400" cy="21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57,600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57,600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22" name="Text Box 1082"/>
              <p:cNvSpPr/>
              <p:nvPr/>
            </p:nvSpPr>
            <p:spPr>
              <a:xfrm>
                <a:off x="937080" y="7294680"/>
                <a:ext cx="354600" cy="21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ホワイト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ブラック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23" name="AutoShape 1083"/>
              <p:cNvSpPr/>
              <p:nvPr/>
            </p:nvSpPr>
            <p:spPr>
              <a:xfrm>
                <a:off x="909360" y="6756120"/>
                <a:ext cx="1271520" cy="405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無線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LAN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規格：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IEEE 802.11 a/b/g/n/ac/ax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最大通信速度：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1,201Mbps +574Mbps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有線通信速度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(Mbps)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2500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24" name="Text Box 1076"/>
              <p:cNvSpPr/>
              <p:nvPr/>
            </p:nvSpPr>
            <p:spPr>
              <a:xfrm>
                <a:off x="-15840" y="719064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25" name="Text Box 1076"/>
              <p:cNvSpPr/>
              <p:nvPr/>
            </p:nvSpPr>
            <p:spPr>
              <a:xfrm>
                <a:off x="1900440" y="719064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26" name="Text Box 1076"/>
              <p:cNvSpPr/>
              <p:nvPr/>
            </p:nvSpPr>
            <p:spPr>
              <a:xfrm>
                <a:off x="1039680" y="7184160"/>
                <a:ext cx="1695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カラー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27" name="AutoShape 1083"/>
              <p:cNvSpPr/>
              <p:nvPr/>
            </p:nvSpPr>
            <p:spPr>
              <a:xfrm>
                <a:off x="26640" y="610560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10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28" name="AutoShape 1083"/>
              <p:cNvSpPr/>
              <p:nvPr/>
            </p:nvSpPr>
            <p:spPr>
              <a:xfrm>
                <a:off x="909360" y="6337080"/>
                <a:ext cx="1271520" cy="351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12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シンプルな無線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LAN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管理を実現する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Wi-Fi6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対応エントリーモデル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29" name="Text Box 1076"/>
              <p:cNvSpPr/>
              <p:nvPr/>
            </p:nvSpPr>
            <p:spPr>
              <a:xfrm>
                <a:off x="1406880" y="718416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30" name="Text Box 1078"/>
              <p:cNvSpPr/>
              <p:nvPr/>
            </p:nvSpPr>
            <p:spPr>
              <a:xfrm>
                <a:off x="1499040" y="7294680"/>
                <a:ext cx="20808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931" name="グループ化 733"/>
          <p:cNvGrpSpPr/>
          <p:nvPr/>
        </p:nvGrpSpPr>
        <p:grpSpPr>
          <a:xfrm>
            <a:off x="2285280" y="5967000"/>
            <a:ext cx="2247480" cy="1647720"/>
            <a:chOff x="2285280" y="5967000"/>
            <a:chExt cx="2247480" cy="1647720"/>
          </a:xfrm>
        </p:grpSpPr>
        <p:pic>
          <p:nvPicPr>
            <p:cNvPr id="932" name="図 1214" descr="画像"/>
            <p:cNvPicPr/>
            <p:nvPr/>
          </p:nvPicPr>
          <p:blipFill>
            <a:blip r:embed="rId13"/>
            <a:stretch/>
          </p:blipFill>
          <p:spPr>
            <a:xfrm>
              <a:off x="2301840" y="627516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933" name="グループ化 719"/>
            <p:cNvGrpSpPr/>
            <p:nvPr/>
          </p:nvGrpSpPr>
          <p:grpSpPr>
            <a:xfrm>
              <a:off x="2285280" y="5967000"/>
              <a:ext cx="2247480" cy="1647720"/>
              <a:chOff x="2285280" y="5967000"/>
              <a:chExt cx="2247480" cy="1647720"/>
            </a:xfrm>
          </p:grpSpPr>
          <p:sp>
            <p:nvSpPr>
              <p:cNvPr id="934" name="AutoShape 1074"/>
              <p:cNvSpPr/>
              <p:nvPr/>
            </p:nvSpPr>
            <p:spPr>
              <a:xfrm>
                <a:off x="2300400" y="596700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ja-JP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ルータ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35" name="Text Box 1075"/>
              <p:cNvSpPr/>
              <p:nvPr/>
            </p:nvSpPr>
            <p:spPr>
              <a:xfrm>
                <a:off x="2300400" y="611388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BUFFALO  VR-U300W 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36" name="Text Box 1076"/>
              <p:cNvSpPr/>
              <p:nvPr/>
            </p:nvSpPr>
            <p:spPr>
              <a:xfrm>
                <a:off x="2301840" y="717156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937" name="Text Box 1077"/>
              <p:cNvSpPr/>
              <p:nvPr/>
            </p:nvSpPr>
            <p:spPr>
              <a:xfrm>
                <a:off x="2329560" y="7294680"/>
                <a:ext cx="54036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VR-U300W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VR-UTM-1Y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VR-UTM-5Y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38" name="Text Box 1078"/>
              <p:cNvSpPr/>
              <p:nvPr/>
            </p:nvSpPr>
            <p:spPr>
              <a:xfrm>
                <a:off x="4095000" y="7294680"/>
                <a:ext cx="41940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32,600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13,800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66,600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39" name="Text Box 1082"/>
              <p:cNvSpPr/>
              <p:nvPr/>
            </p:nvSpPr>
            <p:spPr>
              <a:xfrm>
                <a:off x="3246120" y="7294680"/>
                <a:ext cx="33876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本体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UTM1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年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UTM5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年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40" name="AutoShape 1083"/>
              <p:cNvSpPr/>
              <p:nvPr/>
            </p:nvSpPr>
            <p:spPr>
              <a:xfrm>
                <a:off x="3210480" y="6692760"/>
                <a:ext cx="1271520" cy="405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有線</a:t>
                </a:r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LAN</a:t>
                </a:r>
                <a:r>
                  <a:rPr b="0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ポート数： </a:t>
                </a:r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4</a:t>
                </a:r>
                <a:endParaRPr b="0" lang="en-US" sz="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I/F</a:t>
                </a:r>
                <a:r>
                  <a:rPr b="0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：有線</a:t>
                </a:r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LAN</a:t>
                </a:r>
                <a:r>
                  <a:rPr b="0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（</a:t>
                </a:r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RJ-45</a:t>
                </a:r>
                <a:r>
                  <a:rPr b="0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）、無線</a:t>
                </a:r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LAN(ax/ac/n/a/g/b)</a:t>
                </a:r>
                <a:endParaRPr b="0" lang="en-US" sz="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VPN</a:t>
                </a:r>
                <a:r>
                  <a:rPr b="0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機能：○</a:t>
                </a:r>
                <a:endParaRPr b="0" lang="en-US" sz="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FireWall</a:t>
                </a:r>
                <a:r>
                  <a:rPr b="0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機能：無</a:t>
                </a:r>
                <a:endParaRPr b="0" lang="en-US" sz="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標準保証： </a:t>
                </a:r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3</a:t>
                </a:r>
                <a:r>
                  <a:rPr b="0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＋</a:t>
                </a:r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2</a:t>
                </a:r>
                <a:r>
                  <a:rPr b="0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年</a:t>
                </a:r>
                <a:endParaRPr b="0" lang="en-US" sz="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41" name="Text Box 1076"/>
              <p:cNvSpPr/>
              <p:nvPr/>
            </p:nvSpPr>
            <p:spPr>
              <a:xfrm>
                <a:off x="2285280" y="719064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42" name="Text Box 1076"/>
              <p:cNvSpPr/>
              <p:nvPr/>
            </p:nvSpPr>
            <p:spPr>
              <a:xfrm>
                <a:off x="4201560" y="719064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43" name="Text Box 1076"/>
              <p:cNvSpPr/>
              <p:nvPr/>
            </p:nvSpPr>
            <p:spPr>
              <a:xfrm>
                <a:off x="3340800" y="7184160"/>
                <a:ext cx="1663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タイプ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44" name="AutoShape 1083"/>
              <p:cNvSpPr/>
              <p:nvPr/>
            </p:nvSpPr>
            <p:spPr>
              <a:xfrm>
                <a:off x="2327760" y="610560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11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45" name="AutoShape 1083"/>
              <p:cNvSpPr/>
              <p:nvPr/>
            </p:nvSpPr>
            <p:spPr>
              <a:xfrm>
                <a:off x="3210480" y="6337080"/>
                <a:ext cx="1271520" cy="351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12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Wi-Fi6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無線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AP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付き法人向け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VPN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ルータ  最大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256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台の無線端末が同時接続可能 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UTM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機能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(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オプション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)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46" name="Text Box 1076"/>
              <p:cNvSpPr/>
              <p:nvPr/>
            </p:nvSpPr>
            <p:spPr>
              <a:xfrm>
                <a:off x="3708360" y="718416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47" name="Text Box 1078"/>
              <p:cNvSpPr/>
              <p:nvPr/>
            </p:nvSpPr>
            <p:spPr>
              <a:xfrm>
                <a:off x="3800520" y="7294680"/>
                <a:ext cx="20808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948" name="グループ化 736"/>
          <p:cNvGrpSpPr/>
          <p:nvPr/>
        </p:nvGrpSpPr>
        <p:grpSpPr>
          <a:xfrm>
            <a:off x="4609440" y="5967000"/>
            <a:ext cx="2247480" cy="1541160"/>
            <a:chOff x="4609440" y="5967000"/>
            <a:chExt cx="2247480" cy="1541160"/>
          </a:xfrm>
        </p:grpSpPr>
        <p:pic>
          <p:nvPicPr>
            <p:cNvPr id="949" name="図 735" descr="画像"/>
            <p:cNvPicPr/>
            <p:nvPr/>
          </p:nvPicPr>
          <p:blipFill>
            <a:blip r:embed="rId14"/>
            <a:stretch/>
          </p:blipFill>
          <p:spPr>
            <a:xfrm>
              <a:off x="4626000" y="627516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950" name="グループ化 817"/>
            <p:cNvGrpSpPr/>
            <p:nvPr/>
          </p:nvGrpSpPr>
          <p:grpSpPr>
            <a:xfrm>
              <a:off x="4609440" y="5967000"/>
              <a:ext cx="2247480" cy="1541160"/>
              <a:chOff x="4609440" y="5967000"/>
              <a:chExt cx="2247480" cy="1541160"/>
            </a:xfrm>
          </p:grpSpPr>
          <p:sp>
            <p:nvSpPr>
              <p:cNvPr id="951" name="AutoShape 1074"/>
              <p:cNvSpPr/>
              <p:nvPr/>
            </p:nvSpPr>
            <p:spPr>
              <a:xfrm>
                <a:off x="4624560" y="596700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LAN</a:t>
                </a:r>
                <a:r>
                  <a:rPr b="1" lang="ja-JP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スイッチ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52" name="Text Box 1075"/>
              <p:cNvSpPr/>
              <p:nvPr/>
            </p:nvSpPr>
            <p:spPr>
              <a:xfrm>
                <a:off x="4624560" y="611388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BUFFALO BS-GU21</a:t>
                </a:r>
                <a:r>
                  <a:rPr b="1" lang="ja-JP" sz="6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シリーズ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53" name="Text Box 1076"/>
              <p:cNvSpPr/>
              <p:nvPr/>
            </p:nvSpPr>
            <p:spPr>
              <a:xfrm>
                <a:off x="4626000" y="717156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954" name="Text Box 1077"/>
              <p:cNvSpPr/>
              <p:nvPr/>
            </p:nvSpPr>
            <p:spPr>
              <a:xfrm>
                <a:off x="4651920" y="7294680"/>
                <a:ext cx="543600" cy="21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BS-GU2105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BS-GU2108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55" name="Text Box 1078"/>
              <p:cNvSpPr/>
              <p:nvPr/>
            </p:nvSpPr>
            <p:spPr>
              <a:xfrm>
                <a:off x="6472800" y="7294680"/>
                <a:ext cx="359640" cy="21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7,400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8,800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56" name="Text Box 1079"/>
              <p:cNvSpPr/>
              <p:nvPr/>
            </p:nvSpPr>
            <p:spPr>
              <a:xfrm>
                <a:off x="4641480" y="7072200"/>
                <a:ext cx="16192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b">
                <a:no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※</a:t>
                </a:r>
                <a:r>
                  <a:rPr b="0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写真は</a:t>
                </a:r>
                <a:r>
                  <a:rPr b="0" lang="en-US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BS-GU2105</a:t>
                </a:r>
                <a:r>
                  <a:rPr b="0" lang="ja-JP" sz="5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です</a:t>
                </a:r>
                <a:endParaRPr b="0" lang="en-US" sz="5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57" name="Text Box 1082"/>
              <p:cNvSpPr/>
              <p:nvPr/>
            </p:nvSpPr>
            <p:spPr>
              <a:xfrm>
                <a:off x="5712120" y="7294680"/>
                <a:ext cx="55800" cy="21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5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8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58" name="AutoShape 1083"/>
              <p:cNvSpPr/>
              <p:nvPr/>
            </p:nvSpPr>
            <p:spPr>
              <a:xfrm>
                <a:off x="5534640" y="6756120"/>
                <a:ext cx="1271520" cy="405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レイヤ：　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2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LAN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通信速度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(Mbps)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　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1000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59" name="Text Box 1076"/>
              <p:cNvSpPr/>
              <p:nvPr/>
            </p:nvSpPr>
            <p:spPr>
              <a:xfrm>
                <a:off x="4609440" y="719064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60" name="Text Box 1076"/>
              <p:cNvSpPr/>
              <p:nvPr/>
            </p:nvSpPr>
            <p:spPr>
              <a:xfrm>
                <a:off x="6525720" y="719064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61" name="Text Box 1076"/>
              <p:cNvSpPr/>
              <p:nvPr/>
            </p:nvSpPr>
            <p:spPr>
              <a:xfrm>
                <a:off x="5664960" y="7184160"/>
                <a:ext cx="2556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ポート数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62" name="AutoShape 1083"/>
              <p:cNvSpPr/>
              <p:nvPr/>
            </p:nvSpPr>
            <p:spPr>
              <a:xfrm>
                <a:off x="4651920" y="610560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12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63" name="AutoShape 1083"/>
              <p:cNvSpPr/>
              <p:nvPr/>
            </p:nvSpPr>
            <p:spPr>
              <a:xfrm>
                <a:off x="5534640" y="6337080"/>
                <a:ext cx="1271520" cy="351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12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全ポート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Giga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対応のアンマネージ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914400">
                  <a:lnSpc>
                    <a:spcPct val="12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スイッチ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64" name="Text Box 1076"/>
              <p:cNvSpPr/>
              <p:nvPr/>
            </p:nvSpPr>
            <p:spPr>
              <a:xfrm>
                <a:off x="6032160" y="718416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65" name="Text Box 1078"/>
              <p:cNvSpPr/>
              <p:nvPr/>
            </p:nvSpPr>
            <p:spPr>
              <a:xfrm>
                <a:off x="6132240" y="7294680"/>
                <a:ext cx="20808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966" name="グループ化 739"/>
          <p:cNvGrpSpPr/>
          <p:nvPr/>
        </p:nvGrpSpPr>
        <p:grpSpPr>
          <a:xfrm>
            <a:off x="-15840" y="7662240"/>
            <a:ext cx="2247480" cy="1434600"/>
            <a:chOff x="-15840" y="7662240"/>
            <a:chExt cx="2247480" cy="1434600"/>
          </a:xfrm>
        </p:grpSpPr>
        <p:pic>
          <p:nvPicPr>
            <p:cNvPr id="967" name="図 738" descr="画像"/>
            <p:cNvPicPr/>
            <p:nvPr/>
          </p:nvPicPr>
          <p:blipFill>
            <a:blip r:embed="rId15"/>
            <a:stretch/>
          </p:blipFill>
          <p:spPr>
            <a:xfrm>
              <a:off x="720" y="797040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968" name="グループ化 62"/>
            <p:cNvGrpSpPr/>
            <p:nvPr/>
          </p:nvGrpSpPr>
          <p:grpSpPr>
            <a:xfrm>
              <a:off x="-15840" y="7662240"/>
              <a:ext cx="2247480" cy="1434600"/>
              <a:chOff x="-15840" y="7662240"/>
              <a:chExt cx="2247480" cy="1434600"/>
            </a:xfrm>
          </p:grpSpPr>
          <p:sp>
            <p:nvSpPr>
              <p:cNvPr id="969" name="AutoShape 1074"/>
              <p:cNvSpPr/>
              <p:nvPr/>
            </p:nvSpPr>
            <p:spPr>
              <a:xfrm>
                <a:off x="-720" y="766224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PoE</a:t>
                </a:r>
                <a:r>
                  <a:rPr b="1" lang="ja-JP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スイッチ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70" name="Text Box 1075"/>
              <p:cNvSpPr/>
              <p:nvPr/>
            </p:nvSpPr>
            <p:spPr>
              <a:xfrm>
                <a:off x="-720" y="780948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NETGEAR GS308EP-100JPS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71" name="Text Box 1076"/>
              <p:cNvSpPr/>
              <p:nvPr/>
            </p:nvSpPr>
            <p:spPr>
              <a:xfrm>
                <a:off x="720" y="886680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972" name="Text Box 1077"/>
              <p:cNvSpPr/>
              <p:nvPr/>
            </p:nvSpPr>
            <p:spPr>
              <a:xfrm>
                <a:off x="28440" y="8989920"/>
                <a:ext cx="81288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GS308EP-100JPS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73" name="Text Box 1078"/>
              <p:cNvSpPr/>
              <p:nvPr/>
            </p:nvSpPr>
            <p:spPr>
              <a:xfrm>
                <a:off x="1793880" y="8989920"/>
                <a:ext cx="4194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10,700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74" name="Text Box 1082"/>
              <p:cNvSpPr/>
              <p:nvPr/>
            </p:nvSpPr>
            <p:spPr>
              <a:xfrm>
                <a:off x="1086480" y="8989920"/>
                <a:ext cx="55800" cy="1069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8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75" name="AutoShape 1083"/>
              <p:cNvSpPr/>
              <p:nvPr/>
            </p:nvSpPr>
            <p:spPr>
              <a:xfrm>
                <a:off x="909360" y="8451720"/>
                <a:ext cx="1271520" cy="405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レイヤ：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2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■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LAN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通信速度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(Mbps)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1000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76" name="Text Box 1076"/>
              <p:cNvSpPr/>
              <p:nvPr/>
            </p:nvSpPr>
            <p:spPr>
              <a:xfrm>
                <a:off x="-15840" y="888588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77" name="Text Box 1076"/>
              <p:cNvSpPr/>
              <p:nvPr/>
            </p:nvSpPr>
            <p:spPr>
              <a:xfrm>
                <a:off x="1900440" y="888588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78" name="Text Box 1076"/>
              <p:cNvSpPr/>
              <p:nvPr/>
            </p:nvSpPr>
            <p:spPr>
              <a:xfrm>
                <a:off x="1039680" y="8879400"/>
                <a:ext cx="2556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ポート数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79" name="AutoShape 1083"/>
              <p:cNvSpPr/>
              <p:nvPr/>
            </p:nvSpPr>
            <p:spPr>
              <a:xfrm>
                <a:off x="26640" y="780084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13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80" name="AutoShape 1083"/>
              <p:cNvSpPr/>
              <p:nvPr/>
            </p:nvSpPr>
            <p:spPr>
              <a:xfrm>
                <a:off x="909360" y="8032320"/>
                <a:ext cx="1271520" cy="351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12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POE+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対応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(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最大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62W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給電</a:t>
                </a: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)</a:t>
                </a: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の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914400">
                  <a:lnSpc>
                    <a:spcPct val="12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アンマネージプラススイッチ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81" name="Text Box 1076"/>
              <p:cNvSpPr/>
              <p:nvPr/>
            </p:nvSpPr>
            <p:spPr>
              <a:xfrm>
                <a:off x="1406880" y="887940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82" name="Text Box 1078"/>
              <p:cNvSpPr/>
              <p:nvPr/>
            </p:nvSpPr>
            <p:spPr>
              <a:xfrm>
                <a:off x="1483920" y="8989920"/>
                <a:ext cx="20808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983" name="グループ化 742"/>
          <p:cNvGrpSpPr/>
          <p:nvPr/>
        </p:nvGrpSpPr>
        <p:grpSpPr>
          <a:xfrm>
            <a:off x="2285280" y="7662240"/>
            <a:ext cx="2247480" cy="1647720"/>
            <a:chOff x="2285280" y="7662240"/>
            <a:chExt cx="2247480" cy="1647720"/>
          </a:xfrm>
        </p:grpSpPr>
        <p:pic>
          <p:nvPicPr>
            <p:cNvPr id="984" name="図 741" descr="画像"/>
            <p:cNvPicPr/>
            <p:nvPr/>
          </p:nvPicPr>
          <p:blipFill>
            <a:blip r:embed="rId16"/>
            <a:stretch/>
          </p:blipFill>
          <p:spPr>
            <a:xfrm>
              <a:off x="2301840" y="797040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985" name="グループ化 1366"/>
            <p:cNvGrpSpPr/>
            <p:nvPr/>
          </p:nvGrpSpPr>
          <p:grpSpPr>
            <a:xfrm>
              <a:off x="2285280" y="7662240"/>
              <a:ext cx="2247480" cy="1647720"/>
              <a:chOff x="2285280" y="7662240"/>
              <a:chExt cx="2247480" cy="1647720"/>
            </a:xfrm>
          </p:grpSpPr>
          <p:sp>
            <p:nvSpPr>
              <p:cNvPr id="986" name="AutoShape 1074"/>
              <p:cNvSpPr/>
              <p:nvPr/>
            </p:nvSpPr>
            <p:spPr>
              <a:xfrm>
                <a:off x="2300400" y="766224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AI</a:t>
                </a:r>
                <a:r>
                  <a:rPr b="1" lang="ja-JP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議事録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87" name="Text Box 1075"/>
              <p:cNvSpPr/>
              <p:nvPr/>
            </p:nvSpPr>
            <p:spPr>
              <a:xfrm>
                <a:off x="2300400" y="780948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ソースネクスト 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AutoMemo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88" name="Text Box 1076"/>
              <p:cNvSpPr/>
              <p:nvPr/>
            </p:nvSpPr>
            <p:spPr>
              <a:xfrm>
                <a:off x="2301840" y="886680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989" name="Text Box 1077"/>
              <p:cNvSpPr/>
              <p:nvPr/>
            </p:nvSpPr>
            <p:spPr>
              <a:xfrm>
                <a:off x="2326680" y="8989920"/>
                <a:ext cx="36000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343230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343220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343210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90" name="Text Box 1078"/>
              <p:cNvSpPr/>
              <p:nvPr/>
            </p:nvSpPr>
            <p:spPr>
              <a:xfrm>
                <a:off x="4034520" y="8989920"/>
                <a:ext cx="47916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111,200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105,600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92,600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91" name="Text Box 1082"/>
              <p:cNvSpPr/>
              <p:nvPr/>
            </p:nvSpPr>
            <p:spPr>
              <a:xfrm>
                <a:off x="3326760" y="8989920"/>
                <a:ext cx="177840" cy="320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S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R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無し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92" name="AutoShape 1083"/>
              <p:cNvSpPr/>
              <p:nvPr/>
            </p:nvSpPr>
            <p:spPr>
              <a:xfrm>
                <a:off x="3210480" y="8342280"/>
                <a:ext cx="1271520" cy="405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・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Open AI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社の音声認識モデル「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Whisper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」を採用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・自動要約機能（話者ごと要約まで自動生成）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・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72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言語の文字起こしに対応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93" name="Text Box 1076"/>
              <p:cNvSpPr/>
              <p:nvPr/>
            </p:nvSpPr>
            <p:spPr>
              <a:xfrm>
                <a:off x="2285280" y="888588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94" name="Text Box 1076"/>
              <p:cNvSpPr/>
              <p:nvPr/>
            </p:nvSpPr>
            <p:spPr>
              <a:xfrm>
                <a:off x="4201560" y="888588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95" name="Text Box 1076"/>
              <p:cNvSpPr/>
              <p:nvPr/>
            </p:nvSpPr>
            <p:spPr>
              <a:xfrm>
                <a:off x="3341880" y="8879400"/>
                <a:ext cx="44316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専用レコーダー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96" name="AutoShape 1083"/>
              <p:cNvSpPr/>
              <p:nvPr/>
            </p:nvSpPr>
            <p:spPr>
              <a:xfrm>
                <a:off x="2327760" y="780084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14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97" name="AutoShape 1083"/>
              <p:cNvSpPr/>
              <p:nvPr/>
            </p:nvSpPr>
            <p:spPr>
              <a:xfrm>
                <a:off x="3210480" y="8032320"/>
                <a:ext cx="1322280" cy="351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12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議事録を合理化する文字起こしＡＩ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98" name="Text Box 1076"/>
              <p:cNvSpPr/>
              <p:nvPr/>
            </p:nvSpPr>
            <p:spPr>
              <a:xfrm>
                <a:off x="3708360" y="887940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999" name="Text Box 1078"/>
              <p:cNvSpPr/>
              <p:nvPr/>
            </p:nvSpPr>
            <p:spPr>
              <a:xfrm>
                <a:off x="3808080" y="8989920"/>
                <a:ext cx="208080" cy="2746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grpSp>
        <p:nvGrpSpPr>
          <p:cNvPr id="1000" name="グループ化 745"/>
          <p:cNvGrpSpPr/>
          <p:nvPr/>
        </p:nvGrpSpPr>
        <p:grpSpPr>
          <a:xfrm>
            <a:off x="4609440" y="7662240"/>
            <a:ext cx="2247480" cy="1541160"/>
            <a:chOff x="4609440" y="7662240"/>
            <a:chExt cx="2247480" cy="1541160"/>
          </a:xfrm>
        </p:grpSpPr>
        <p:pic>
          <p:nvPicPr>
            <p:cNvPr id="1001" name="図 744" descr="画像"/>
            <p:cNvPicPr/>
            <p:nvPr/>
          </p:nvPicPr>
          <p:blipFill>
            <a:blip r:embed="rId17"/>
            <a:stretch/>
          </p:blipFill>
          <p:spPr>
            <a:xfrm>
              <a:off x="4626000" y="7970400"/>
              <a:ext cx="808560" cy="808200"/>
            </a:xfrm>
            <a:prstGeom prst="rect">
              <a:avLst/>
            </a:prstGeom>
            <a:noFill/>
            <a:ln w="0">
              <a:noFill/>
            </a:ln>
          </p:spPr>
        </p:pic>
        <p:grpSp>
          <p:nvGrpSpPr>
            <p:cNvPr id="1002" name="グループ化 1388"/>
            <p:cNvGrpSpPr/>
            <p:nvPr/>
          </p:nvGrpSpPr>
          <p:grpSpPr>
            <a:xfrm>
              <a:off x="4609440" y="7662240"/>
              <a:ext cx="2247480" cy="1541160"/>
              <a:chOff x="4609440" y="7662240"/>
              <a:chExt cx="2247480" cy="1541160"/>
            </a:xfrm>
          </p:grpSpPr>
          <p:sp>
            <p:nvSpPr>
              <p:cNvPr id="1003" name="AutoShape 1074"/>
              <p:cNvSpPr/>
              <p:nvPr/>
            </p:nvSpPr>
            <p:spPr>
              <a:xfrm>
                <a:off x="4624560" y="7662240"/>
                <a:ext cx="567720" cy="194400"/>
              </a:xfrm>
              <a:prstGeom prst="roundRect">
                <a:avLst>
                  <a:gd name="adj" fmla="val 28125"/>
                </a:avLst>
              </a:prstGeom>
              <a:gradFill rotWithShape="0">
                <a:gsLst>
                  <a:gs pos="95000">
                    <a:srgbClr val="0077ee"/>
                  </a:gs>
                  <a:gs pos="100000">
                    <a:srgbClr val="dfecff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21600" bIns="0" anchor="t">
                <a:noAutofit/>
              </a:bodyPr>
              <a:p>
                <a:pPr defTabSz="914400">
                  <a:lnSpc>
                    <a:spcPct val="75000"/>
                  </a:lnSpc>
                  <a:tabLst>
                    <a:tab algn="l" pos="0"/>
                  </a:tabLst>
                </a:pPr>
                <a:r>
                  <a:rPr b="1" lang="ja-JP" sz="700" strike="noStrike" u="none">
                    <a:solidFill>
                      <a:srgbClr val="ffffff"/>
                    </a:solidFill>
                    <a:uFillTx/>
                    <a:latin typeface="Meiryo UI"/>
                    <a:ea typeface="Meiryo UI"/>
                  </a:rPr>
                  <a:t>ポータブル電源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04" name="Text Box 1075"/>
              <p:cNvSpPr/>
              <p:nvPr/>
            </p:nvSpPr>
            <p:spPr>
              <a:xfrm>
                <a:off x="4624560" y="7809480"/>
                <a:ext cx="2231640" cy="144000"/>
              </a:xfrm>
              <a:prstGeom prst="rect">
                <a:avLst/>
              </a:prstGeom>
              <a:solidFill>
                <a:srgbClr val="61b0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4000" rIns="18000" tIns="1080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400"/>
                  </a:spcBef>
                  <a:tabLst>
                    <a:tab algn="l" pos="0"/>
                  </a:tabLst>
                </a:pP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　アスリテラ</a:t>
                </a:r>
                <a:r>
                  <a:rPr b="1" lang="en-US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: PVS</a:t>
                </a:r>
                <a:r>
                  <a:rPr b="1" lang="ja-JP" sz="800" strike="noStrike" u="none">
                    <a:solidFill>
                      <a:srgbClr val="480030"/>
                    </a:solidFill>
                    <a:uFillTx/>
                    <a:latin typeface="メイリオ"/>
                    <a:ea typeface="メイリオ"/>
                  </a:rPr>
                  <a:t>＋ </a:t>
                </a:r>
                <a:endParaRPr b="0" lang="en-US" sz="8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05" name="Text Box 1076"/>
              <p:cNvSpPr/>
              <p:nvPr/>
            </p:nvSpPr>
            <p:spPr>
              <a:xfrm>
                <a:off x="4626000" y="8866800"/>
                <a:ext cx="2230920" cy="107640"/>
              </a:xfrm>
              <a:prstGeom prst="rect">
                <a:avLst/>
              </a:prstGeom>
              <a:solidFill>
                <a:srgbClr val="99cc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36000" rIns="36000" tIns="0" bIns="0" anchor="ctr">
                <a:noAutofit/>
              </a:bodyPr>
              <a:p>
                <a:pPr defTabSz="560520">
                  <a:lnSpc>
                    <a:spcPct val="100000"/>
                  </a:lnSpc>
                  <a:spcBef>
                    <a:spcPts val="249"/>
                  </a:spcBef>
                  <a:tabLst>
                    <a:tab algn="l" pos="0"/>
                  </a:tabLst>
                </a:pPr>
                <a:endParaRPr b="0" lang="en-US" sz="500" strike="noStrike" u="none">
                  <a:solidFill>
                    <a:srgbClr val="000000"/>
                  </a:solidFill>
                  <a:uFillTx/>
                  <a:latin typeface="Times New Roman"/>
                  <a:ea typeface="ＭＳ Ｐゴシック"/>
                </a:endParaRPr>
              </a:p>
            </p:txBody>
          </p:sp>
          <p:sp>
            <p:nvSpPr>
              <p:cNvPr id="1006" name="Text Box 1077"/>
              <p:cNvSpPr/>
              <p:nvPr/>
            </p:nvSpPr>
            <p:spPr>
              <a:xfrm>
                <a:off x="4654080" y="8989920"/>
                <a:ext cx="441720" cy="21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PVS+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PVS+BAT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07" name="Text Box 1078"/>
              <p:cNvSpPr/>
              <p:nvPr/>
            </p:nvSpPr>
            <p:spPr>
              <a:xfrm>
                <a:off x="6261120" y="8989920"/>
                <a:ext cx="569880" cy="21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1,040,800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-US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318,600</a:t>
                </a:r>
                <a:r>
                  <a:rPr b="1" lang="ja-JP" sz="700" strike="noStrike" u="none">
                    <a:solidFill>
                      <a:srgbClr val="ff0000"/>
                    </a:solidFill>
                    <a:uFillTx/>
                    <a:latin typeface="メイリオ"/>
                    <a:ea typeface="メイリオ"/>
                  </a:rPr>
                  <a:t>円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08" name="Text Box 1082"/>
              <p:cNvSpPr/>
              <p:nvPr/>
            </p:nvSpPr>
            <p:spPr>
              <a:xfrm>
                <a:off x="5473800" y="8989920"/>
                <a:ext cx="531360" cy="21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本体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ctr" defTabSz="60948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増設バッテリ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09" name="AutoShape 1083"/>
              <p:cNvSpPr/>
              <p:nvPr/>
            </p:nvSpPr>
            <p:spPr>
              <a:xfrm>
                <a:off x="5534640" y="8341920"/>
                <a:ext cx="1271520" cy="405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・定格出力：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1200W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・バッテリー容量：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PVS+ 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本体のみ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1,539Wh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PVS+Bat 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増設バッテリー接続時：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3,078Wh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・防塵・防水等級：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IP63</a:t>
                </a: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等級相当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defTabSz="914400">
                  <a:lnSpc>
                    <a:spcPct val="8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10" name="Text Box 1076"/>
              <p:cNvSpPr/>
              <p:nvPr/>
            </p:nvSpPr>
            <p:spPr>
              <a:xfrm>
                <a:off x="4609440" y="888588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defTabSz="56052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　商品</a:t>
                </a: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CD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11" name="Text Box 1076"/>
              <p:cNvSpPr/>
              <p:nvPr/>
            </p:nvSpPr>
            <p:spPr>
              <a:xfrm>
                <a:off x="6525720" y="8885880"/>
                <a:ext cx="287640" cy="78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noAutofit/>
              </a:bodyPr>
              <a:p>
                <a:pPr algn="r"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納入価格　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12" name="Text Box 1076"/>
              <p:cNvSpPr/>
              <p:nvPr/>
            </p:nvSpPr>
            <p:spPr>
              <a:xfrm>
                <a:off x="5664960" y="8879400"/>
                <a:ext cx="16632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タイプ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13" name="AutoShape 1083"/>
              <p:cNvSpPr/>
              <p:nvPr/>
            </p:nvSpPr>
            <p:spPr>
              <a:xfrm>
                <a:off x="4651920" y="7800840"/>
                <a:ext cx="144720" cy="1540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marL="324000" indent="-324000" defTabSz="914400">
                  <a:lnSpc>
                    <a:spcPct val="10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en-US" sz="900" strike="noStrike" u="none">
                    <a:solidFill>
                      <a:srgbClr val="ffffff"/>
                    </a:solidFill>
                    <a:uFillTx/>
                    <a:latin typeface="Calibri"/>
                    <a:ea typeface="ＭＳ Ｐゴシック"/>
                  </a:rPr>
                  <a:t>15</a:t>
                </a:r>
                <a:endParaRPr b="0" lang="en-US" sz="9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14" name="AutoShape 1083"/>
              <p:cNvSpPr/>
              <p:nvPr/>
            </p:nvSpPr>
            <p:spPr>
              <a:xfrm>
                <a:off x="5534640" y="8032320"/>
                <a:ext cx="1271520" cy="3510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noAutofit/>
              </a:bodyPr>
              <a:p>
                <a:pPr defTabSz="914400">
                  <a:lnSpc>
                    <a:spcPct val="120000"/>
                  </a:lnSpc>
                  <a:spcAft>
                    <a:spcPts val="201"/>
                  </a:spcAft>
                  <a:tabLst>
                    <a:tab algn="l" pos="0"/>
                  </a:tabLst>
                </a:pPr>
                <a:r>
                  <a:rPr b="0" lang="ja-JP" sz="7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防塵・防水ポータブル電源＋増設バッテリ</a:t>
                </a:r>
                <a:endParaRPr b="0" lang="en-US" sz="7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15" name="Text Box 1076"/>
              <p:cNvSpPr/>
              <p:nvPr/>
            </p:nvSpPr>
            <p:spPr>
              <a:xfrm>
                <a:off x="6032160" y="8879400"/>
                <a:ext cx="306000" cy="918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ctr">
                <a:spAutoFit/>
              </a:bodyPr>
              <a:p>
                <a:pPr defTabSz="560520">
                  <a:lnSpc>
                    <a:spcPct val="100000"/>
                  </a:lnSpc>
                  <a:spcBef>
                    <a:spcPts val="300"/>
                  </a:spcBef>
                  <a:tabLst>
                    <a:tab algn="l" pos="0"/>
                  </a:tabLst>
                </a:pPr>
                <a:r>
                  <a:rPr b="0" lang="ja-JP" sz="600" strike="noStrike" u="none">
                    <a:solidFill>
                      <a:srgbClr val="000000"/>
                    </a:solidFill>
                    <a:uFillTx/>
                    <a:latin typeface="Meiryo UI"/>
                    <a:ea typeface="Meiryo UI"/>
                  </a:rPr>
                  <a:t>標準価格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1016" name="Text Box 1078"/>
              <p:cNvSpPr/>
              <p:nvPr/>
            </p:nvSpPr>
            <p:spPr>
              <a:xfrm>
                <a:off x="6132240" y="8989920"/>
                <a:ext cx="20808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  <a:p>
                <a:pPr algn="r" defTabSz="914400"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0" lang="en-US" sz="600" strike="noStrike" u="none">
                    <a:solidFill>
                      <a:srgbClr val="000000"/>
                    </a:solidFill>
                    <a:uFillTx/>
                    <a:latin typeface="メイリオ"/>
                    <a:ea typeface="メイリオ"/>
                  </a:rPr>
                  <a:t>OPEN</a:t>
                </a:r>
                <a:endParaRPr b="0" lang="en-US" sz="600" strike="noStrike" u="none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</p:grpSp>
      <p:sp>
        <p:nvSpPr>
          <p:cNvPr id="1017" name="Text Box 358"/>
          <p:cNvSpPr/>
          <p:nvPr/>
        </p:nvSpPr>
        <p:spPr>
          <a:xfrm>
            <a:off x="47880" y="97560"/>
            <a:ext cx="957240" cy="18792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36000" rIns="36000" tIns="18000" bIns="18000" anchor="ctr">
            <a:spAutoFit/>
          </a:bodyPr>
          <a:p>
            <a:pPr defTabSz="914400">
              <a:lnSpc>
                <a:spcPct val="100000"/>
              </a:lnSpc>
              <a:spcBef>
                <a:spcPts val="499"/>
              </a:spcBef>
            </a:pPr>
            <a:r>
              <a:rPr b="1" i="1" lang="ja-JP" sz="1000" strike="noStrike" u="none">
                <a:solidFill>
                  <a:srgbClr val="ff0000"/>
                </a:solidFill>
                <a:uFillTx/>
                <a:latin typeface="Calibri"/>
              </a:rPr>
              <a:t>ユーザー様向け</a:t>
            </a:r>
            <a:endParaRPr b="0" lang="en-US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正方形/長方形 1"/>
          <p:cNvSpPr/>
          <p:nvPr/>
        </p:nvSpPr>
        <p:spPr>
          <a:xfrm>
            <a:off x="-31320" y="0"/>
            <a:ext cx="6940440" cy="9968040"/>
          </a:xfrm>
          <a:prstGeom prst="rect">
            <a:avLst/>
          </a:prstGeom>
          <a:solidFill>
            <a:srgbClr val="ffe6d5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Times New Roman"/>
              <a:ea typeface="ＭＳ Ｐゴシック"/>
            </a:endParaRPr>
          </a:p>
        </p:txBody>
      </p:sp>
      <p:sp>
        <p:nvSpPr>
          <p:cNvPr id="1019" name="Text Box 25"/>
          <p:cNvSpPr/>
          <p:nvPr/>
        </p:nvSpPr>
        <p:spPr>
          <a:xfrm>
            <a:off x="0" y="9847800"/>
            <a:ext cx="6857640" cy="128160"/>
          </a:xfrm>
          <a:prstGeom prst="rect">
            <a:avLst/>
          </a:prstGeom>
          <a:noFill/>
          <a:ln w="2857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 defTabSz="914400">
              <a:lnSpc>
                <a:spcPct val="100000"/>
              </a:lnSpc>
            </a:pPr>
            <a:fld id="{9BC6327E-5EC1-4859-8CB9-EDE9BB73360C}" type="slidenum">
              <a:rPr b="0" lang="en-US" sz="800" strike="noStrike" u="none">
                <a:solidFill>
                  <a:srgbClr val="808080"/>
                </a:solidFill>
                <a:uFillTx/>
                <a:latin typeface="Calibri"/>
              </a:rPr>
              <a:t>&lt;番号&gt;</a:t>
            </a:fld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0" name="テキスト ボックス 9"/>
          <p:cNvSpPr/>
          <p:nvPr/>
        </p:nvSpPr>
        <p:spPr>
          <a:xfrm>
            <a:off x="-41760" y="9752760"/>
            <a:ext cx="107316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800" strike="noStrike" u="none">
                <a:solidFill>
                  <a:schemeClr val="lt1">
                    <a:lumMod val="65000"/>
                  </a:schemeClr>
                </a:solidFill>
                <a:uFillTx/>
                <a:latin typeface="Meiryo UI"/>
                <a:ea typeface="Meiryo UI"/>
              </a:rPr>
              <a:t>IN HRHA  241023</a:t>
            </a:r>
            <a:endParaRPr b="0" lang="en-US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1" name="テキスト ボックス 4"/>
          <p:cNvSpPr/>
          <p:nvPr/>
        </p:nvSpPr>
        <p:spPr>
          <a:xfrm>
            <a:off x="314640" y="1184760"/>
            <a:ext cx="6286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ja-JP" sz="1200" strike="noStrike" u="none">
                <a:solidFill>
                  <a:srgbClr val="000000"/>
                </a:solidFill>
                <a:uFillTx/>
                <a:latin typeface="Meiryo UI"/>
                <a:ea typeface="Meiryo UI"/>
              </a:rPr>
              <a:t>クラウドなら、データのバックアップや共有が簡単になり、柔軟な働き方も実現できます。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ja-JP" sz="1200" strike="noStrike" u="none">
                <a:solidFill>
                  <a:srgbClr val="000000"/>
                </a:solidFill>
                <a:uFillTx/>
                <a:latin typeface="Meiryo UI"/>
                <a:ea typeface="Meiryo UI"/>
              </a:rPr>
              <a:t>データのセキュリティも確保でき、</a:t>
            </a:r>
            <a:r>
              <a:rPr b="0" lang="en-US" sz="1200" strike="noStrike" u="none">
                <a:solidFill>
                  <a:srgbClr val="000000"/>
                </a:solidFill>
                <a:uFillTx/>
                <a:latin typeface="Meiryo UI"/>
                <a:ea typeface="Meiryo UI"/>
              </a:rPr>
              <a:t>BCP</a:t>
            </a:r>
            <a:r>
              <a:rPr b="0" lang="ja-JP" sz="1200" strike="noStrike" u="none">
                <a:solidFill>
                  <a:srgbClr val="000000"/>
                </a:solidFill>
                <a:uFillTx/>
                <a:latin typeface="Meiryo UI"/>
                <a:ea typeface="Meiryo UI"/>
              </a:rPr>
              <a:t>対策にもなります。是非、クラウドの利点をご活用ください。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2" name="四角形: 角を丸くする 11"/>
          <p:cNvSpPr/>
          <p:nvPr/>
        </p:nvSpPr>
        <p:spPr>
          <a:xfrm>
            <a:off x="197640" y="1762200"/>
            <a:ext cx="6479640" cy="2630520"/>
          </a:xfrm>
          <a:prstGeom prst="roundRect">
            <a:avLst>
              <a:gd name="adj" fmla="val 3132"/>
            </a:avLst>
          </a:prstGeom>
          <a:solidFill>
            <a:schemeClr val="bg1"/>
          </a:solidFill>
          <a:ln w="9525">
            <a:solidFill>
              <a:srgbClr val="ffc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Times New Roman"/>
              <a:ea typeface="ＭＳ Ｐゴシック"/>
            </a:endParaRPr>
          </a:p>
        </p:txBody>
      </p:sp>
      <p:sp>
        <p:nvSpPr>
          <p:cNvPr id="1023" name="四角形: 角を丸くする 12"/>
          <p:cNvSpPr/>
          <p:nvPr/>
        </p:nvSpPr>
        <p:spPr>
          <a:xfrm>
            <a:off x="197640" y="5154840"/>
            <a:ext cx="6479640" cy="1878480"/>
          </a:xfrm>
          <a:prstGeom prst="roundRect">
            <a:avLst>
              <a:gd name="adj" fmla="val 3132"/>
            </a:avLst>
          </a:prstGeom>
          <a:solidFill>
            <a:schemeClr val="bg1"/>
          </a:solidFill>
          <a:ln w="9525">
            <a:solidFill>
              <a:srgbClr val="ffc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Times New Roman"/>
              <a:ea typeface="ＭＳ Ｐゴシック"/>
            </a:endParaRPr>
          </a:p>
        </p:txBody>
      </p:sp>
      <p:pic>
        <p:nvPicPr>
          <p:cNvPr id="1024" name="図 19" descr="グラフィカル ユーザー インターフェイス&#10;&#10;低い精度で自動的に生成された説明"/>
          <p:cNvPicPr/>
          <p:nvPr/>
        </p:nvPicPr>
        <p:blipFill>
          <a:blip r:embed="rId1"/>
          <a:stretch/>
        </p:blipFill>
        <p:spPr>
          <a:xfrm>
            <a:off x="2955240" y="88560"/>
            <a:ext cx="2391480" cy="42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25" name="テキスト ボックス 20"/>
          <p:cNvSpPr/>
          <p:nvPr/>
        </p:nvSpPr>
        <p:spPr>
          <a:xfrm>
            <a:off x="0" y="594360"/>
            <a:ext cx="6857640" cy="57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ja-JP" sz="3200" strike="noStrike" u="none">
                <a:solidFill>
                  <a:schemeClr val="dk1"/>
                </a:solidFill>
                <a:uFillTx/>
                <a:latin typeface="メイリオ"/>
                <a:ea typeface="メイリオ"/>
              </a:rPr>
              <a:t>パソコン入替にはクラウドを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6" name="テキスト ボックス 21"/>
          <p:cNvSpPr/>
          <p:nvPr/>
        </p:nvSpPr>
        <p:spPr>
          <a:xfrm>
            <a:off x="196560" y="1919160"/>
            <a:ext cx="6479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ja-JP" sz="1800" strike="noStrike" u="none">
                <a:solidFill>
                  <a:srgbClr val="0070c0"/>
                </a:solidFill>
                <a:uFillTx/>
                <a:latin typeface="メイリオ"/>
                <a:ea typeface="メイリオ"/>
              </a:rPr>
              <a:t>クラウドストレージ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7" name="テキスト ボックス 23"/>
          <p:cNvSpPr/>
          <p:nvPr/>
        </p:nvSpPr>
        <p:spPr>
          <a:xfrm>
            <a:off x="419400" y="2310120"/>
            <a:ext cx="6181920" cy="23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ja-JP" sz="950" strike="noStrike" u="none">
                <a:solidFill>
                  <a:srgbClr val="000000"/>
                </a:solidFill>
                <a:uFillTx/>
                <a:latin typeface="Meiryo UI"/>
                <a:ea typeface="Meiryo UI"/>
              </a:rPr>
              <a:t>サーバ や </a:t>
            </a:r>
            <a:r>
              <a:rPr b="0" lang="en-US" sz="950" strike="noStrike" u="none">
                <a:solidFill>
                  <a:srgbClr val="000000"/>
                </a:solidFill>
                <a:uFillTx/>
                <a:latin typeface="Meiryo UI"/>
                <a:ea typeface="Meiryo UI"/>
              </a:rPr>
              <a:t>NAS </a:t>
            </a:r>
            <a:r>
              <a:rPr b="0" lang="ja-JP" sz="950" strike="noStrike" u="none">
                <a:solidFill>
                  <a:srgbClr val="000000"/>
                </a:solidFill>
                <a:uFillTx/>
                <a:latin typeface="Meiryo UI"/>
                <a:ea typeface="Meiryo UI"/>
              </a:rPr>
              <a:t>の入れ替えの際に、『お客様がクラウドを希望』『競合他社からのクラウド提案』といったご希望があった際には・・・</a:t>
            </a:r>
            <a:endParaRPr b="0" lang="en-US" sz="95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8" name="テキスト ボックス 24"/>
          <p:cNvSpPr/>
          <p:nvPr/>
        </p:nvSpPr>
        <p:spPr>
          <a:xfrm>
            <a:off x="202680" y="2620800"/>
            <a:ext cx="6469200" cy="318240"/>
          </a:xfrm>
          <a:prstGeom prst="rect">
            <a:avLst/>
          </a:prstGeom>
          <a:solidFill>
            <a:srgbClr val="ccec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ja-JP" sz="1300" strike="noStrike" u="none">
                <a:solidFill>
                  <a:srgbClr val="0070c0"/>
                </a:solidFill>
                <a:uFillTx/>
                <a:latin typeface="メイリオ"/>
                <a:ea typeface="メイリオ"/>
              </a:rPr>
              <a:t>お客様の </a:t>
            </a:r>
            <a:r>
              <a:rPr b="1" lang="ja-JP" sz="1500" strike="noStrike" u="sng">
                <a:solidFill>
                  <a:srgbClr val="0070c0"/>
                </a:solidFill>
                <a:uFillTx/>
                <a:latin typeface="メイリオ"/>
                <a:ea typeface="メイリオ"/>
              </a:rPr>
              <a:t>使用環境</a:t>
            </a:r>
            <a:r>
              <a:rPr b="1" lang="en-US" sz="1300" strike="noStrike" u="none">
                <a:solidFill>
                  <a:srgbClr val="0070c0"/>
                </a:solidFill>
                <a:uFillTx/>
                <a:latin typeface="メイリオ"/>
                <a:ea typeface="メイリオ"/>
              </a:rPr>
              <a:t> により、最適なクラウドストレージサービスを選定ください</a:t>
            </a:r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29" name="グループ化 17"/>
          <p:cNvGrpSpPr/>
          <p:nvPr/>
        </p:nvGrpSpPr>
        <p:grpSpPr>
          <a:xfrm>
            <a:off x="298440" y="3126240"/>
            <a:ext cx="6260400" cy="1139040"/>
            <a:chOff x="298440" y="3126240"/>
            <a:chExt cx="6260400" cy="1139040"/>
          </a:xfrm>
        </p:grpSpPr>
        <p:pic>
          <p:nvPicPr>
            <p:cNvPr id="1030" name="図 26" descr=""/>
            <p:cNvPicPr/>
            <p:nvPr/>
          </p:nvPicPr>
          <p:blipFill>
            <a:blip r:embed="rId2"/>
            <a:srcRect l="0" t="0" r="0" b="57342"/>
            <a:stretch/>
          </p:blipFill>
          <p:spPr>
            <a:xfrm>
              <a:off x="298440" y="3717720"/>
              <a:ext cx="2610360" cy="4842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31" name="図 28" descr=""/>
            <p:cNvPicPr/>
            <p:nvPr/>
          </p:nvPicPr>
          <p:blipFill>
            <a:blip r:embed="rId3"/>
            <a:srcRect l="0" t="0" r="0" b="55747"/>
            <a:stretch/>
          </p:blipFill>
          <p:spPr>
            <a:xfrm>
              <a:off x="4046400" y="3781080"/>
              <a:ext cx="2512440" cy="4842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2" name="二等辺三角形 30"/>
            <p:cNvSpPr/>
            <p:nvPr/>
          </p:nvSpPr>
          <p:spPr>
            <a:xfrm rot="10800000">
              <a:off x="1305000" y="3609360"/>
              <a:ext cx="996120" cy="161640"/>
            </a:xfrm>
            <a:prstGeom prst="triangle">
              <a:avLst>
                <a:gd name="adj" fmla="val 50000"/>
              </a:avLst>
            </a:prstGeom>
            <a:solidFill>
              <a:srgbClr val="ff8837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2400" strike="noStrike" u="none">
                <a:solidFill>
                  <a:schemeClr val="dk1"/>
                </a:solidFill>
                <a:uFillTx/>
                <a:latin typeface="Times New Roman"/>
                <a:ea typeface="ＭＳ Ｐゴシック"/>
              </a:endParaRPr>
            </a:p>
          </p:txBody>
        </p:sp>
        <p:sp>
          <p:nvSpPr>
            <p:cNvPr id="1033" name="テキスト ボックス 31"/>
            <p:cNvSpPr/>
            <p:nvPr/>
          </p:nvSpPr>
          <p:spPr>
            <a:xfrm>
              <a:off x="519840" y="3138480"/>
              <a:ext cx="2492640" cy="45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ja-JP" sz="1400" strike="noStrike" u="none">
                  <a:solidFill>
                    <a:srgbClr val="ff0000"/>
                  </a:solidFill>
                  <a:uFillTx/>
                  <a:latin typeface="メイリオ"/>
                  <a:ea typeface="メイリオ"/>
                </a:rPr>
                <a:t>大人数で利用</a:t>
              </a:r>
              <a:r>
                <a:rPr b="1" lang="ja-JP" sz="1400" strike="noStrike" u="none">
                  <a:solidFill>
                    <a:schemeClr val="dk1"/>
                  </a:solidFill>
                  <a:uFillTx/>
                  <a:latin typeface="メイリオ"/>
                  <a:ea typeface="メイリオ"/>
                </a:rPr>
                <a:t>する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ja-JP" sz="1000" strike="noStrike" u="none">
                  <a:solidFill>
                    <a:schemeClr val="dk1"/>
                  </a:solidFill>
                  <a:uFillTx/>
                  <a:latin typeface="メイリオ"/>
                  <a:ea typeface="メイリオ"/>
                </a:rPr>
                <a:t>お客様にオススメ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4" name="テキスト ボックス 32"/>
            <p:cNvSpPr/>
            <p:nvPr/>
          </p:nvSpPr>
          <p:spPr>
            <a:xfrm>
              <a:off x="4058280" y="3126240"/>
              <a:ext cx="2492640" cy="45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en-US" sz="1400" strike="noStrike" u="none">
                  <a:solidFill>
                    <a:srgbClr val="ff0000"/>
                  </a:solidFill>
                  <a:uFillTx/>
                  <a:latin typeface="メイリオ"/>
                  <a:ea typeface="メイリオ"/>
                </a:rPr>
                <a:t>1</a:t>
              </a:r>
              <a:r>
                <a:rPr b="1" lang="ja-JP" sz="1400" strike="noStrike" u="none">
                  <a:solidFill>
                    <a:srgbClr val="ff0000"/>
                  </a:solidFill>
                  <a:uFillTx/>
                  <a:latin typeface="メイリオ"/>
                  <a:ea typeface="メイリオ"/>
                </a:rPr>
                <a:t>人当</a:t>
              </a:r>
              <a:r>
                <a:rPr b="1" lang="ja-JP" sz="1400" strike="noStrike" u="none">
                  <a:solidFill>
                    <a:schemeClr val="dk1"/>
                  </a:solidFill>
                  <a:uFillTx/>
                  <a:latin typeface="メイリオ"/>
                  <a:ea typeface="メイリオ"/>
                </a:rPr>
                <a:t>たりの</a:t>
              </a:r>
              <a:r>
                <a:rPr b="1" lang="ja-JP" sz="1400" strike="noStrike" u="none">
                  <a:solidFill>
                    <a:srgbClr val="ff0000"/>
                  </a:solidFill>
                  <a:uFillTx/>
                  <a:latin typeface="メイリオ"/>
                  <a:ea typeface="メイリオ"/>
                </a:rPr>
                <a:t>容量が多い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0" lang="ja-JP" sz="1000" strike="noStrike" u="none">
                  <a:solidFill>
                    <a:schemeClr val="dk1"/>
                  </a:solidFill>
                  <a:uFillTx/>
                  <a:latin typeface="メイリオ"/>
                  <a:ea typeface="メイリオ"/>
                </a:rPr>
                <a:t>お客様にオススメ</a:t>
              </a:r>
              <a:endParaRPr b="0" lang="en-US" sz="10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35" name="二等辺三角形 33"/>
            <p:cNvSpPr/>
            <p:nvPr/>
          </p:nvSpPr>
          <p:spPr>
            <a:xfrm rot="10800000">
              <a:off x="4777200" y="3609360"/>
              <a:ext cx="996120" cy="161640"/>
            </a:xfrm>
            <a:prstGeom prst="triangle">
              <a:avLst>
                <a:gd name="adj" fmla="val 50000"/>
              </a:avLst>
            </a:prstGeom>
            <a:solidFill>
              <a:srgbClr val="ff8837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tIns="40320" bIns="40320" anchor="t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2400" strike="noStrike" u="none">
                <a:solidFill>
                  <a:schemeClr val="dk1"/>
                </a:solidFill>
                <a:uFillTx/>
                <a:latin typeface="Times New Roman"/>
                <a:ea typeface="ＭＳ Ｐゴシック"/>
              </a:endParaRPr>
            </a:p>
          </p:txBody>
        </p:sp>
      </p:grpSp>
      <p:pic>
        <p:nvPicPr>
          <p:cNvPr id="1036" name="図 34" descr="グラフィカル ユーザー インターフェイス&#10;&#10;低い精度で自動的に生成された説明"/>
          <p:cNvPicPr/>
          <p:nvPr/>
        </p:nvPicPr>
        <p:blipFill>
          <a:blip r:embed="rId4"/>
          <a:stretch/>
        </p:blipFill>
        <p:spPr>
          <a:xfrm>
            <a:off x="202680" y="88560"/>
            <a:ext cx="2391480" cy="424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37" name="図 35" descr="グラフィカル ユーザー インターフェイス&#10;&#10;低い精度で自動的に生成された説明"/>
          <p:cNvPicPr/>
          <p:nvPr/>
        </p:nvPicPr>
        <p:blipFill>
          <a:blip r:embed="rId5"/>
          <a:srcRect l="0" t="0" r="46707" b="0"/>
          <a:stretch/>
        </p:blipFill>
        <p:spPr>
          <a:xfrm>
            <a:off x="5618880" y="88560"/>
            <a:ext cx="1274040" cy="424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38" name="テキスト ボックス 39"/>
          <p:cNvSpPr/>
          <p:nvPr/>
        </p:nvSpPr>
        <p:spPr>
          <a:xfrm>
            <a:off x="115920" y="9496440"/>
            <a:ext cx="6598080" cy="2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ja-JP" sz="1300" strike="noStrike" u="none">
                <a:solidFill>
                  <a:srgbClr val="ff8837"/>
                </a:solidFill>
                <a:uFillTx/>
                <a:latin typeface="メイリオ"/>
                <a:ea typeface="メイリオ"/>
              </a:rPr>
              <a:t>商談支援させて頂きますので、是非</a:t>
            </a:r>
            <a:r>
              <a:rPr b="1" lang="en-US" sz="1300" strike="noStrike" u="none">
                <a:solidFill>
                  <a:srgbClr val="ff8837"/>
                </a:solidFill>
                <a:uFillTx/>
                <a:latin typeface="メイリオ"/>
                <a:ea typeface="メイリオ"/>
              </a:rPr>
              <a:t>IT</a:t>
            </a:r>
            <a:r>
              <a:rPr b="1" lang="ja-JP" sz="1300" strike="noStrike" u="none">
                <a:solidFill>
                  <a:srgbClr val="ff8837"/>
                </a:solidFill>
                <a:uFillTx/>
                <a:latin typeface="メイリオ"/>
                <a:ea typeface="メイリオ"/>
              </a:rPr>
              <a:t>プロダクト担当営業までお問合せください。</a:t>
            </a:r>
            <a:endParaRPr b="0" lang="en-US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9" name="正方形/長方形 40"/>
          <p:cNvSpPr/>
          <p:nvPr/>
        </p:nvSpPr>
        <p:spPr>
          <a:xfrm>
            <a:off x="196560" y="1179360"/>
            <a:ext cx="72720" cy="492120"/>
          </a:xfrm>
          <a:prstGeom prst="rect">
            <a:avLst/>
          </a:prstGeom>
          <a:solidFill>
            <a:srgbClr val="ff8205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2400" strike="noStrike" u="none">
              <a:solidFill>
                <a:schemeClr val="dk1"/>
              </a:solidFill>
              <a:uFillTx/>
              <a:latin typeface="Times New Roman"/>
              <a:ea typeface="ＭＳ Ｐゴシック"/>
            </a:endParaRPr>
          </a:p>
        </p:txBody>
      </p:sp>
      <p:grpSp>
        <p:nvGrpSpPr>
          <p:cNvPr id="1040" name="グループ化 62"/>
          <p:cNvGrpSpPr/>
          <p:nvPr/>
        </p:nvGrpSpPr>
        <p:grpSpPr>
          <a:xfrm>
            <a:off x="196560" y="4567320"/>
            <a:ext cx="6362640" cy="500040"/>
            <a:chOff x="196560" y="4567320"/>
            <a:chExt cx="6362640" cy="500040"/>
          </a:xfrm>
        </p:grpSpPr>
        <p:sp>
          <p:nvSpPr>
            <p:cNvPr id="1041" name="テキスト ボックス 6"/>
            <p:cNvSpPr/>
            <p:nvPr/>
          </p:nvSpPr>
          <p:spPr>
            <a:xfrm>
              <a:off x="314640" y="4611960"/>
              <a:ext cx="624456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Adobe Firefly</a:t>
              </a:r>
              <a:r>
                <a:rPr b="0" lang="ja-JP" sz="12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の </a:t>
              </a:r>
              <a:r>
                <a:rPr b="0" lang="en-US" sz="12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AI </a:t>
              </a:r>
              <a:r>
                <a:rPr b="0" lang="ja-JP" sz="12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なら、クリエイティブなアイデアを瞬時に形にすることができます。直感的なデザインツールで、驚くほど美しい作品作りを。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2" name="正方形/長方形 41"/>
            <p:cNvSpPr/>
            <p:nvPr/>
          </p:nvSpPr>
          <p:spPr>
            <a:xfrm>
              <a:off x="196560" y="4567320"/>
              <a:ext cx="72720" cy="492120"/>
            </a:xfrm>
            <a:prstGeom prst="rect">
              <a:avLst/>
            </a:prstGeom>
            <a:solidFill>
              <a:srgbClr val="ff8205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2000" strike="noStrike" u="none">
                <a:solidFill>
                  <a:schemeClr val="dk1"/>
                </a:solidFill>
                <a:uFillTx/>
                <a:latin typeface="Times New Roman"/>
                <a:ea typeface="ＭＳ Ｐゴシック"/>
              </a:endParaRPr>
            </a:p>
          </p:txBody>
        </p:sp>
      </p:grpSp>
      <p:grpSp>
        <p:nvGrpSpPr>
          <p:cNvPr id="1043" name="グループ化 63"/>
          <p:cNvGrpSpPr/>
          <p:nvPr/>
        </p:nvGrpSpPr>
        <p:grpSpPr>
          <a:xfrm>
            <a:off x="196560" y="7189560"/>
            <a:ext cx="6548760" cy="492120"/>
            <a:chOff x="196560" y="7189560"/>
            <a:chExt cx="6548760" cy="492120"/>
          </a:xfrm>
        </p:grpSpPr>
        <p:sp>
          <p:nvSpPr>
            <p:cNvPr id="1044" name="テキスト ボックス 10"/>
            <p:cNvSpPr/>
            <p:nvPr/>
          </p:nvSpPr>
          <p:spPr>
            <a:xfrm>
              <a:off x="314640" y="7222320"/>
              <a:ext cx="6430680" cy="455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en-US" sz="12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PC</a:t>
              </a:r>
              <a:r>
                <a:rPr b="0" lang="ja-JP" sz="12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入替を機に、</a:t>
              </a:r>
              <a:r>
                <a:rPr b="0" lang="en-US" sz="12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BCP</a:t>
              </a:r>
              <a:r>
                <a:rPr b="0" lang="ja-JP" sz="12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対策も同時にご検討ください。災害時や緊急事態にもデータの安全性と業務の継続性を確保できます。</a:t>
              </a:r>
              <a:endParaRPr b="0" lang="en-US" sz="12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45" name="正方形/長方形 42"/>
            <p:cNvSpPr/>
            <p:nvPr/>
          </p:nvSpPr>
          <p:spPr>
            <a:xfrm>
              <a:off x="196560" y="7189560"/>
              <a:ext cx="72720" cy="492120"/>
            </a:xfrm>
            <a:prstGeom prst="rect">
              <a:avLst/>
            </a:prstGeom>
            <a:solidFill>
              <a:srgbClr val="ff8205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2000" strike="noStrike" u="none">
                <a:solidFill>
                  <a:schemeClr val="dk1"/>
                </a:solidFill>
                <a:uFillTx/>
                <a:latin typeface="Times New Roman"/>
                <a:ea typeface="ＭＳ Ｐゴシック"/>
              </a:endParaRPr>
            </a:p>
          </p:txBody>
        </p:sp>
      </p:grpSp>
      <p:sp>
        <p:nvSpPr>
          <p:cNvPr id="1046" name="テキスト ボックス 43"/>
          <p:cNvSpPr/>
          <p:nvPr/>
        </p:nvSpPr>
        <p:spPr>
          <a:xfrm>
            <a:off x="5038560" y="9752760"/>
            <a:ext cx="13928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en-US" sz="600" strike="noStrike" u="none">
                <a:solidFill>
                  <a:schemeClr val="dk1"/>
                </a:solidFill>
                <a:uFillTx/>
                <a:latin typeface="Meiryo UI"/>
                <a:ea typeface="Meiryo UI"/>
              </a:rPr>
              <a:t>FIRE BUYER NEWS</a:t>
            </a:r>
            <a:r>
              <a:rPr b="0" lang="ja-JP" sz="600" strike="noStrike" u="none">
                <a:solidFill>
                  <a:schemeClr val="dk1"/>
                </a:solidFill>
                <a:uFillTx/>
                <a:latin typeface="Meiryo UI"/>
                <a:ea typeface="Meiryo UI"/>
              </a:rPr>
              <a:t>　＞　チラシ一覧</a:t>
            </a:r>
            <a:endParaRPr b="0" lang="en-US" sz="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47" name="グループ化 79"/>
          <p:cNvGrpSpPr/>
          <p:nvPr/>
        </p:nvGrpSpPr>
        <p:grpSpPr>
          <a:xfrm>
            <a:off x="197640" y="7724520"/>
            <a:ext cx="6479640" cy="1664640"/>
            <a:chOff x="197640" y="7724520"/>
            <a:chExt cx="6479640" cy="1664640"/>
          </a:xfrm>
        </p:grpSpPr>
        <p:sp>
          <p:nvSpPr>
            <p:cNvPr id="1048" name="四角形: 角を丸くする 13"/>
            <p:cNvSpPr/>
            <p:nvPr/>
          </p:nvSpPr>
          <p:spPr>
            <a:xfrm>
              <a:off x="197640" y="7724520"/>
              <a:ext cx="6479640" cy="1664640"/>
            </a:xfrm>
            <a:prstGeom prst="roundRect">
              <a:avLst>
                <a:gd name="adj" fmla="val 3132"/>
              </a:avLst>
            </a:prstGeom>
            <a:solidFill>
              <a:schemeClr val="bg1"/>
            </a:solidFill>
            <a:ln w="9525">
              <a:solidFill>
                <a:srgbClr val="ffc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2400" strike="noStrike" u="none">
                <a:solidFill>
                  <a:schemeClr val="dk1"/>
                </a:solidFill>
                <a:uFillTx/>
                <a:latin typeface="Times New Roman"/>
                <a:ea typeface="ＭＳ Ｐゴシック"/>
              </a:endParaRPr>
            </a:p>
          </p:txBody>
        </p:sp>
        <p:pic>
          <p:nvPicPr>
            <p:cNvPr id="1049" name="図 3" descr=""/>
            <p:cNvPicPr/>
            <p:nvPr/>
          </p:nvPicPr>
          <p:blipFill>
            <a:blip r:embed="rId6"/>
            <a:srcRect l="5310" t="9514" r="53844" b="14510"/>
            <a:stretch/>
          </p:blipFill>
          <p:spPr>
            <a:xfrm>
              <a:off x="2423880" y="8151840"/>
              <a:ext cx="731880" cy="7653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50" name="テキスト ボックス 14"/>
            <p:cNvSpPr/>
            <p:nvPr/>
          </p:nvSpPr>
          <p:spPr>
            <a:xfrm>
              <a:off x="295560" y="7776360"/>
              <a:ext cx="4537800" cy="303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en-US" sz="1400" strike="noStrike" u="none">
                  <a:solidFill>
                    <a:srgbClr val="ff6600"/>
                  </a:solidFill>
                  <a:uFillTx/>
                  <a:latin typeface="Meiryo UI"/>
                  <a:ea typeface="Meiryo UI"/>
                </a:rPr>
                <a:t>BCP</a:t>
              </a:r>
              <a:r>
                <a:rPr b="1" lang="ja-JP" sz="1400" strike="noStrike" u="none">
                  <a:solidFill>
                    <a:srgbClr val="ff6600"/>
                  </a:solidFill>
                  <a:uFillTx/>
                  <a:latin typeface="Meiryo UI"/>
                  <a:ea typeface="Meiryo UI"/>
                </a:rPr>
                <a:t>対策に！　【 </a:t>
              </a:r>
              <a:r>
                <a:rPr b="1" lang="en-US" sz="1400" strike="noStrike" u="none">
                  <a:solidFill>
                    <a:srgbClr val="ff6600"/>
                  </a:solidFill>
                  <a:uFillTx/>
                  <a:latin typeface="Meiryo UI"/>
                  <a:ea typeface="Meiryo UI"/>
                </a:rPr>
                <a:t>Jackery </a:t>
              </a:r>
              <a:r>
                <a:rPr b="1" lang="ja-JP" sz="1400" strike="noStrike" u="none">
                  <a:solidFill>
                    <a:srgbClr val="ff6600"/>
                  </a:solidFill>
                  <a:uFillTx/>
                  <a:latin typeface="Meiryo UI"/>
                  <a:ea typeface="Meiryo UI"/>
                </a:rPr>
                <a:t>ポータブル電源 </a:t>
              </a:r>
              <a:r>
                <a:rPr b="1" lang="en-US" sz="1400" strike="noStrike" u="none">
                  <a:solidFill>
                    <a:srgbClr val="ff6600"/>
                  </a:solidFill>
                  <a:uFillTx/>
                  <a:latin typeface="Meiryo UI"/>
                  <a:ea typeface="Meiryo UI"/>
                </a:rPr>
                <a:t>1000 Plus </a:t>
              </a:r>
              <a:r>
                <a:rPr b="1" lang="ja-JP" sz="1400" strike="noStrike" u="none">
                  <a:solidFill>
                    <a:srgbClr val="ff6600"/>
                  </a:solidFill>
                  <a:uFillTx/>
                  <a:latin typeface="Meiryo UI"/>
                  <a:ea typeface="Meiryo UI"/>
                </a:rPr>
                <a:t>】</a:t>
              </a:r>
              <a:endParaRPr b="0" lang="en-US" sz="14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51" name="テキスト ボックス 15"/>
            <p:cNvSpPr/>
            <p:nvPr/>
          </p:nvSpPr>
          <p:spPr>
            <a:xfrm>
              <a:off x="412200" y="8200080"/>
              <a:ext cx="1888560" cy="463320"/>
            </a:xfrm>
            <a:prstGeom prst="rect">
              <a:avLst/>
            </a:prstGeom>
            <a:noFill/>
            <a:ln w="2857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3600" rIns="3600" tIns="3600" bIns="3600" anchor="t">
              <a:spAutoFit/>
            </a:bodyPr>
            <a:p>
              <a:pPr defTabSz="914400">
                <a:lnSpc>
                  <a:spcPct val="100000"/>
                </a:lnSpc>
              </a:pPr>
              <a:endParaRPr b="0" lang="en-US" sz="8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ja-JP" sz="8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　</a:t>
              </a:r>
              <a:r>
                <a:rPr b="0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・　データ保護や早期事業復旧に貢献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　・　従業員の健康や安全確保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　　（通信機器、電気毛布、電子レンジなど）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1052" name="図 18" descr=""/>
            <p:cNvPicPr/>
            <p:nvPr/>
          </p:nvPicPr>
          <p:blipFill>
            <a:blip r:embed="rId7"/>
            <a:srcRect l="20069" t="3968" r="19457" b="2628"/>
            <a:stretch/>
          </p:blipFill>
          <p:spPr>
            <a:xfrm>
              <a:off x="3931200" y="8337600"/>
              <a:ext cx="956160" cy="92700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53" name="正方形/長方形 27"/>
            <p:cNvSpPr/>
            <p:nvPr/>
          </p:nvSpPr>
          <p:spPr>
            <a:xfrm>
              <a:off x="4843080" y="8501760"/>
              <a:ext cx="1817280" cy="746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20000"/>
                </a:lnSpc>
              </a:pPr>
              <a:r>
                <a:rPr b="0" lang="en-US" sz="700" strike="noStrike" u="none">
                  <a:solidFill>
                    <a:srgbClr val="333333"/>
                  </a:solidFill>
                  <a:uFillTx/>
                  <a:latin typeface="Meiryo UI"/>
                  <a:ea typeface="Meiryo UI"/>
                </a:rPr>
                <a:t>◆</a:t>
              </a:r>
              <a:r>
                <a:rPr b="0" lang="en-US" sz="7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1264Wh</a:t>
              </a:r>
              <a:r>
                <a:rPr b="0" lang="ja-JP" sz="7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の大容量・</a:t>
              </a:r>
              <a:r>
                <a:rPr b="0" lang="en-US" sz="7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2000W</a:t>
              </a:r>
              <a:r>
                <a:rPr b="0" lang="ja-JP" sz="7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の定格出力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ct val="120000"/>
                </a:lnSpc>
              </a:pPr>
              <a:r>
                <a:rPr b="0" lang="en-US" sz="700" strike="noStrike" u="none">
                  <a:solidFill>
                    <a:srgbClr val="333333"/>
                  </a:solidFill>
                  <a:uFillTx/>
                  <a:latin typeface="Meiryo UI"/>
                  <a:ea typeface="Meiryo UI"/>
                </a:rPr>
                <a:t>◆</a:t>
              </a:r>
              <a:r>
                <a:rPr b="1" lang="en-US" sz="800" strike="noStrike" u="none">
                  <a:solidFill>
                    <a:srgbClr val="ff0000"/>
                  </a:solidFill>
                  <a:uFillTx/>
                  <a:latin typeface="Meiryo UI"/>
                  <a:ea typeface="Meiryo UI"/>
                </a:rPr>
                <a:t>10</a:t>
              </a:r>
              <a:r>
                <a:rPr b="1" lang="ja-JP" sz="700" strike="noStrike" u="none">
                  <a:solidFill>
                    <a:srgbClr val="ff0000"/>
                  </a:solidFill>
                  <a:uFillTx/>
                  <a:latin typeface="Meiryo UI"/>
                  <a:ea typeface="Meiryo UI"/>
                </a:rPr>
                <a:t>年</a:t>
              </a:r>
              <a:r>
                <a:rPr b="0" lang="ja-JP" sz="700" strike="noStrike" u="none">
                  <a:solidFill>
                    <a:srgbClr val="333333"/>
                  </a:solidFill>
                  <a:uFillTx/>
                  <a:latin typeface="Meiryo UI"/>
                  <a:ea typeface="Meiryo UI"/>
                </a:rPr>
                <a:t>使える長寿命モデル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ct val="120000"/>
                </a:lnSpc>
              </a:pPr>
              <a:r>
                <a:rPr b="0" lang="en-US" sz="7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◆</a:t>
              </a:r>
              <a:r>
                <a:rPr b="0" lang="en-US" sz="7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AC</a:t>
              </a:r>
              <a:r>
                <a:rPr b="0" lang="ja-JP" sz="7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コンセントなら</a:t>
              </a:r>
              <a:r>
                <a:rPr b="0" lang="en-US" sz="7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1.7</a:t>
              </a:r>
              <a:r>
                <a:rPr b="0" lang="ja-JP" sz="7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時間でフル充電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ct val="120000"/>
                </a:lnSpc>
              </a:pPr>
              <a:r>
                <a:rPr b="0" lang="en-US" sz="7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◆</a:t>
              </a:r>
              <a:r>
                <a:rPr b="0" lang="ja-JP" sz="7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ソーラー高速充電対応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ct val="120000"/>
                </a:lnSpc>
              </a:pPr>
              <a:r>
                <a:rPr b="0" lang="en-US" sz="700" strike="noStrike" u="none">
                  <a:solidFill>
                    <a:srgbClr val="333333"/>
                  </a:solidFill>
                  <a:uFillTx/>
                  <a:latin typeface="Meiryo UI"/>
                  <a:ea typeface="Meiryo UI"/>
                </a:rPr>
                <a:t>◆</a:t>
              </a:r>
              <a:r>
                <a:rPr b="0" lang="ja-JP" sz="700" strike="noStrike" u="none">
                  <a:solidFill>
                    <a:srgbClr val="333333"/>
                  </a:solidFill>
                  <a:uFillTx/>
                  <a:latin typeface="Meiryo UI"/>
                  <a:ea typeface="Meiryo UI"/>
                </a:rPr>
                <a:t>停電時も安心の</a:t>
              </a:r>
              <a:r>
                <a:rPr b="0" lang="en-US" sz="700" strike="noStrike" u="none">
                  <a:solidFill>
                    <a:srgbClr val="333333"/>
                  </a:solidFill>
                  <a:uFillTx/>
                  <a:latin typeface="Meiryo UI"/>
                  <a:ea typeface="Meiryo UI"/>
                </a:rPr>
                <a:t>UPS</a:t>
              </a:r>
              <a:r>
                <a:rPr b="0" lang="ja-JP" sz="700" strike="noStrike" u="none">
                  <a:solidFill>
                    <a:srgbClr val="333333"/>
                  </a:solidFill>
                  <a:uFillTx/>
                  <a:latin typeface="Meiryo UI"/>
                  <a:ea typeface="Meiryo UI"/>
                </a:rPr>
                <a:t>機能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54" name="Text Box 18"/>
            <p:cNvSpPr/>
            <p:nvPr/>
          </p:nvSpPr>
          <p:spPr>
            <a:xfrm>
              <a:off x="4948920" y="8277840"/>
              <a:ext cx="1532520" cy="160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defTabSz="609480">
                <a:lnSpc>
                  <a:spcPct val="100000"/>
                </a:lnSpc>
              </a:pPr>
              <a:r>
                <a:rPr b="0" lang="ja-JP" sz="9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商品コード  </a:t>
              </a:r>
              <a:r>
                <a:rPr b="1" lang="en-US" sz="9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:</a:t>
              </a:r>
              <a:r>
                <a:rPr b="1" lang="en-US" sz="105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  JE-1000C</a:t>
              </a:r>
              <a:endParaRPr b="0" lang="en-US" sz="105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55" name="テキスト ボックス 46"/>
            <p:cNvSpPr/>
            <p:nvPr/>
          </p:nvSpPr>
          <p:spPr>
            <a:xfrm>
              <a:off x="3084480" y="8215560"/>
              <a:ext cx="756000" cy="708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10000"/>
                </a:lnSpc>
              </a:pPr>
              <a:r>
                <a:rPr b="0" lang="en-US" sz="6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619</a:t>
              </a:r>
              <a:r>
                <a:rPr b="0" lang="ja-JP" sz="6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名のうち </a:t>
              </a:r>
              <a:r>
                <a:rPr b="1" lang="en-US" sz="1000" strike="noStrike" u="none">
                  <a:solidFill>
                    <a:srgbClr val="ff6600"/>
                  </a:solidFill>
                  <a:uFillTx/>
                  <a:latin typeface="Meiryo UI"/>
                  <a:ea typeface="Meiryo UI"/>
                </a:rPr>
                <a:t>98.9</a:t>
              </a:r>
              <a:r>
                <a:rPr b="1" lang="en-US" sz="900" strike="noStrike" u="none">
                  <a:solidFill>
                    <a:srgbClr val="ff6600"/>
                  </a:solidFill>
                  <a:uFillTx/>
                  <a:latin typeface="Meiryo UI"/>
                  <a:ea typeface="Meiryo UI"/>
                </a:rPr>
                <a:t>%</a:t>
              </a:r>
              <a:r>
                <a:rPr b="1" lang="ja-JP" sz="700" strike="noStrike" u="none">
                  <a:solidFill>
                    <a:srgbClr val="ff6600"/>
                  </a:solidFill>
                  <a:uFillTx/>
                  <a:latin typeface="Meiryo UI"/>
                  <a:ea typeface="Meiryo UI"/>
                </a:rPr>
                <a:t>が</a:t>
              </a:r>
              <a:r>
                <a:rPr b="1" lang="en-US" sz="700" strike="noStrike" u="none">
                  <a:solidFill>
                    <a:srgbClr val="ff6600"/>
                  </a:solidFill>
                  <a:uFillTx/>
                  <a:latin typeface="Meiryo UI"/>
                  <a:ea typeface="Meiryo UI"/>
                </a:rPr>
                <a:t>Jackery</a:t>
              </a:r>
              <a:r>
                <a:rPr b="1" lang="ja-JP" sz="700" strike="noStrike" u="none">
                  <a:solidFill>
                    <a:srgbClr val="ff6600"/>
                  </a:solidFill>
                  <a:uFillTx/>
                  <a:latin typeface="Meiryo UI"/>
                  <a:ea typeface="Meiryo UI"/>
                </a:rPr>
                <a:t>を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ct val="110000"/>
                </a:lnSpc>
              </a:pPr>
              <a:r>
                <a:rPr b="1" lang="ja-JP" sz="700" strike="noStrike" u="none">
                  <a:solidFill>
                    <a:srgbClr val="ff6600"/>
                  </a:solidFill>
                  <a:uFillTx/>
                  <a:latin typeface="Meiryo UI"/>
                  <a:ea typeface="Meiryo UI"/>
                </a:rPr>
                <a:t>友人に薦めたい</a:t>
              </a:r>
              <a:r>
                <a:rPr b="0" lang="ja-JP" sz="700" strike="noStrike" u="none">
                  <a:solidFill>
                    <a:srgbClr val="000000"/>
                  </a:solidFill>
                  <a:uFillTx/>
                  <a:latin typeface="Meiryo UI"/>
                  <a:ea typeface="Meiryo UI"/>
                </a:rPr>
                <a:t>と回答しました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56" name="正方形/長方形 47"/>
            <p:cNvSpPr/>
            <p:nvPr/>
          </p:nvSpPr>
          <p:spPr>
            <a:xfrm>
              <a:off x="419760" y="8184600"/>
              <a:ext cx="3363840" cy="110844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lt1"/>
                </a:solidFill>
                <a:uFillTx/>
                <a:latin typeface="Calibri"/>
              </a:endParaRPr>
            </a:p>
          </p:txBody>
        </p:sp>
        <p:sp>
          <p:nvSpPr>
            <p:cNvPr id="1057" name="テキスト ボックス 48"/>
            <p:cNvSpPr/>
            <p:nvPr/>
          </p:nvSpPr>
          <p:spPr>
            <a:xfrm>
              <a:off x="298080" y="8108640"/>
              <a:ext cx="1716840" cy="211320"/>
            </a:xfrm>
            <a:prstGeom prst="rect">
              <a:avLst/>
            </a:prstGeom>
            <a:solidFill>
              <a:srgbClr val="ff820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ja-JP" sz="800" strike="noStrike" u="none">
                  <a:solidFill>
                    <a:schemeClr val="lt1"/>
                  </a:solidFill>
                  <a:uFillTx/>
                  <a:latin typeface="Meiryo UI"/>
                  <a:ea typeface="Meiryo UI"/>
                </a:rPr>
                <a:t>災害時にはポータブル電源が大活躍</a:t>
              </a:r>
              <a:endParaRPr b="0" lang="en-US" sz="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58" name="テキスト ボックス 49"/>
            <p:cNvSpPr/>
            <p:nvPr/>
          </p:nvSpPr>
          <p:spPr>
            <a:xfrm>
              <a:off x="295200" y="8696160"/>
              <a:ext cx="1716840" cy="211320"/>
            </a:xfrm>
            <a:prstGeom prst="rect">
              <a:avLst/>
            </a:prstGeom>
            <a:solidFill>
              <a:srgbClr val="ff820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ja-JP" sz="800" strike="noStrike" u="none">
                  <a:solidFill>
                    <a:schemeClr val="lt1"/>
                  </a:solidFill>
                  <a:uFillTx/>
                  <a:latin typeface="Meiryo UI"/>
                  <a:ea typeface="Meiryo UI"/>
                </a:rPr>
                <a:t>選ぶなら、安心安全の</a:t>
              </a:r>
              <a:r>
                <a:rPr b="1" lang="en-US" sz="800" strike="noStrike" u="none">
                  <a:solidFill>
                    <a:schemeClr val="lt1"/>
                  </a:solidFill>
                  <a:uFillTx/>
                  <a:latin typeface="Meiryo UI"/>
                  <a:ea typeface="Meiryo UI"/>
                </a:rPr>
                <a:t>Jackery</a:t>
              </a:r>
              <a:endParaRPr b="0" lang="en-US" sz="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59" name="正方形/長方形 50"/>
            <p:cNvSpPr/>
            <p:nvPr/>
          </p:nvSpPr>
          <p:spPr>
            <a:xfrm>
              <a:off x="385920" y="8865360"/>
              <a:ext cx="4319640" cy="409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【</a:t>
              </a:r>
              <a:r>
                <a:rPr b="1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長期本体保証】　　</a:t>
              </a:r>
              <a:r>
                <a:rPr b="0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標準保証＋製品登録で最大</a:t>
              </a:r>
              <a:r>
                <a:rPr b="0" lang="en-US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5</a:t>
              </a:r>
              <a:r>
                <a:rPr b="0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年保証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1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【充実のアフターサポート】　　</a:t>
              </a:r>
              <a:r>
                <a:rPr b="0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使用後のポータブル電源は回収・リサイクルサービスあり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1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【豊富なラインナップ】</a:t>
              </a:r>
              <a:r>
                <a:rPr b="0" lang="ja-JP" sz="700" strike="noStrike" u="none">
                  <a:solidFill>
                    <a:srgbClr val="333333"/>
                  </a:solidFill>
                  <a:uFillTx/>
                  <a:latin typeface="Meiryo UI"/>
                  <a:ea typeface="Meiryo UI"/>
                </a:rPr>
                <a:t>　　最大</a:t>
              </a:r>
              <a:r>
                <a:rPr b="0" lang="en-US" sz="700" strike="noStrike" u="none">
                  <a:solidFill>
                    <a:srgbClr val="333333"/>
                  </a:solidFill>
                  <a:uFillTx/>
                  <a:latin typeface="Meiryo UI"/>
                  <a:ea typeface="Meiryo UI"/>
                </a:rPr>
                <a:t>24kWh</a:t>
              </a:r>
              <a:r>
                <a:rPr b="0" lang="ja-JP" sz="700" strike="noStrike" u="none">
                  <a:solidFill>
                    <a:srgbClr val="333333"/>
                  </a:solidFill>
                  <a:uFillTx/>
                  <a:latin typeface="Meiryo UI"/>
                  <a:ea typeface="Meiryo UI"/>
                </a:rPr>
                <a:t>の超大容量モデルから</a:t>
              </a:r>
              <a:r>
                <a:rPr b="0" lang="en-US" sz="700" strike="noStrike" u="none">
                  <a:solidFill>
                    <a:srgbClr val="333333"/>
                  </a:solidFill>
                  <a:uFillTx/>
                  <a:latin typeface="Meiryo UI"/>
                  <a:ea typeface="Meiryo UI"/>
                </a:rPr>
                <a:t>3.1kg</a:t>
              </a:r>
              <a:r>
                <a:rPr b="0" lang="ja-JP" sz="700" strike="noStrike" u="none">
                  <a:solidFill>
                    <a:srgbClr val="333333"/>
                  </a:solidFill>
                  <a:uFillTx/>
                  <a:latin typeface="Meiryo UI"/>
                  <a:ea typeface="Meiryo UI"/>
                </a:rPr>
                <a:t>の軽量モデルまでご用意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60" name="AutoShape 342"/>
            <p:cNvSpPr/>
            <p:nvPr/>
          </p:nvSpPr>
          <p:spPr>
            <a:xfrm rot="21589200">
              <a:off x="3845880" y="8078760"/>
              <a:ext cx="446400" cy="443160"/>
            </a:xfrm>
            <a:prstGeom prst="star16">
              <a:avLst>
                <a:gd name="adj" fmla="val 44711"/>
              </a:avLst>
            </a:prstGeom>
            <a:solidFill>
              <a:srgbClr val="ff373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36000" rIns="36000" tIns="36000" bIns="36000" anchor="ctr">
              <a:noAutofit/>
            </a:bodyPr>
            <a:p>
              <a:pPr algn="ctr" defTabSz="914400">
                <a:lnSpc>
                  <a:spcPct val="100000"/>
                </a:lnSpc>
              </a:pPr>
              <a:r>
                <a:rPr b="0" lang="ja-JP" sz="1000" strike="noStrike" u="none">
                  <a:solidFill>
                    <a:srgbClr val="ffffff"/>
                  </a:solidFill>
                  <a:uFillTx/>
                  <a:latin typeface="Arial Black"/>
                  <a:ea typeface="HGP創英角ｺﾞｼｯｸUB"/>
                </a:rPr>
                <a:t>イチオシ</a:t>
              </a:r>
              <a:endParaRPr b="0" lang="en-US" sz="10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61" name="テキスト ボックス 55"/>
            <p:cNvSpPr/>
            <p:nvPr/>
          </p:nvSpPr>
          <p:spPr>
            <a:xfrm>
              <a:off x="4940280" y="7988400"/>
              <a:ext cx="1590120" cy="211320"/>
            </a:xfrm>
            <a:prstGeom prst="rect">
              <a:avLst/>
            </a:prstGeom>
            <a:solidFill>
              <a:srgbClr val="ff8205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ja-JP" sz="800" strike="noStrike" u="none">
                  <a:solidFill>
                    <a:schemeClr val="lt1"/>
                  </a:solidFill>
                  <a:uFillTx/>
                  <a:latin typeface="Meiryo UI"/>
                  <a:ea typeface="Meiryo UI"/>
                </a:rPr>
                <a:t>リン酸鉄リチウムイオン電池採用</a:t>
              </a:r>
              <a:endParaRPr b="0" lang="en-US" sz="800" strike="noStrike" u="non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62" name="正方形/長方形 58"/>
            <p:cNvSpPr/>
            <p:nvPr/>
          </p:nvSpPr>
          <p:spPr>
            <a:xfrm>
              <a:off x="4210200" y="8076240"/>
              <a:ext cx="775440" cy="21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20000"/>
                </a:lnSpc>
              </a:pPr>
              <a:r>
                <a:rPr b="0" lang="ja-JP" sz="700" strike="noStrike" u="none">
                  <a:solidFill>
                    <a:srgbClr val="ff0000"/>
                  </a:solidFill>
                  <a:uFillTx/>
                  <a:latin typeface="Meiryo UI"/>
                  <a:ea typeface="Meiryo UI"/>
                </a:rPr>
                <a:t>＼</a:t>
              </a:r>
              <a:r>
                <a:rPr b="1" lang="ja-JP" sz="700" strike="noStrike" u="none">
                  <a:solidFill>
                    <a:srgbClr val="ff0000"/>
                  </a:solidFill>
                  <a:uFillTx/>
                  <a:latin typeface="Meiryo UI"/>
                  <a:ea typeface="Meiryo UI"/>
                </a:rPr>
                <a:t>　</a:t>
              </a:r>
              <a:r>
                <a:rPr b="1" lang="ja-JP" sz="700" strike="noStrike" u="none">
                  <a:solidFill>
                    <a:srgbClr val="ff0000"/>
                  </a:solidFill>
                  <a:uFillTx/>
                  <a:latin typeface="メイリオ"/>
                  <a:ea typeface="メイリオ"/>
                </a:rPr>
                <a:t>長寿命</a:t>
              </a:r>
              <a:r>
                <a:rPr b="1" lang="en-US" sz="700" strike="noStrike" u="none">
                  <a:solidFill>
                    <a:srgbClr val="ff0000"/>
                  </a:solidFill>
                  <a:uFillTx/>
                  <a:latin typeface="Meiryo UI"/>
                  <a:ea typeface="Meiryo UI"/>
                </a:rPr>
                <a:t> </a:t>
              </a:r>
              <a:r>
                <a:rPr b="0" lang="ja-JP" sz="700" strike="noStrike" u="none">
                  <a:solidFill>
                    <a:srgbClr val="ff0000"/>
                  </a:solidFill>
                  <a:uFillTx/>
                  <a:latin typeface="Meiryo UI"/>
                  <a:ea typeface="Meiryo UI"/>
                </a:rPr>
                <a:t>／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1063" name="図 16" descr="挿絵 が含まれている画像&#10;&#10;自動的に生成された説明"/>
          <p:cNvPicPr/>
          <p:nvPr/>
        </p:nvPicPr>
        <p:blipFill>
          <a:blip r:embed="rId8"/>
          <a:stretch/>
        </p:blipFill>
        <p:spPr>
          <a:xfrm>
            <a:off x="2735640" y="3016440"/>
            <a:ext cx="1533600" cy="1184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64" name="テキスト ボックス 8"/>
          <p:cNvSpPr/>
          <p:nvPr/>
        </p:nvSpPr>
        <p:spPr>
          <a:xfrm>
            <a:off x="519840" y="5239800"/>
            <a:ext cx="3940200" cy="33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rgbClr val="eb718e"/>
                </a:solidFill>
                <a:uFillTx/>
                <a:latin typeface="メイリオ"/>
                <a:ea typeface="メイリオ"/>
              </a:rPr>
              <a:t>Adobe</a:t>
            </a:r>
            <a:r>
              <a:rPr b="1" lang="en-US" sz="1600" strike="noStrike" u="none">
                <a:solidFill>
                  <a:srgbClr val="eb718e"/>
                </a:solidFill>
                <a:uFillTx/>
                <a:latin typeface="メイリオ"/>
                <a:ea typeface="メイリオ"/>
              </a:rPr>
              <a:t> Firefly</a:t>
            </a:r>
            <a:r>
              <a:rPr b="1" lang="en-US" sz="1600" strike="noStrike" u="none">
                <a:solidFill>
                  <a:srgbClr val="eb718e"/>
                </a:solidFill>
                <a:uFillTx/>
                <a:latin typeface="メイリオ"/>
                <a:ea typeface="メイリオ"/>
              </a:rPr>
              <a:t> Web</a:t>
            </a:r>
            <a:r>
              <a:rPr b="1" lang="ja-JP" sz="1600" strike="noStrike" u="none">
                <a:solidFill>
                  <a:srgbClr val="eb718e"/>
                </a:solidFill>
                <a:uFillTx/>
                <a:latin typeface="メイリオ"/>
                <a:ea typeface="メイリオ"/>
              </a:rPr>
              <a:t>アプリ </a:t>
            </a:r>
            <a:r>
              <a:rPr b="1" lang="ja-JP" sz="1200" strike="noStrike" u="none">
                <a:solidFill>
                  <a:srgbClr val="eb718e"/>
                </a:solidFill>
                <a:uFillTx/>
                <a:latin typeface="メイリオ"/>
                <a:ea typeface="メイリオ"/>
              </a:rPr>
              <a:t>でできること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pSp>
        <p:nvGrpSpPr>
          <p:cNvPr id="1065" name="グループ化 67"/>
          <p:cNvGrpSpPr/>
          <p:nvPr/>
        </p:nvGrpSpPr>
        <p:grpSpPr>
          <a:xfrm>
            <a:off x="345240" y="5585760"/>
            <a:ext cx="6264360" cy="945000"/>
            <a:chOff x="345240" y="5585760"/>
            <a:chExt cx="6264360" cy="945000"/>
          </a:xfrm>
        </p:grpSpPr>
        <p:sp>
          <p:nvSpPr>
            <p:cNvPr id="1066" name="テキスト ボックス 22"/>
            <p:cNvSpPr/>
            <p:nvPr/>
          </p:nvSpPr>
          <p:spPr>
            <a:xfrm>
              <a:off x="355680" y="5633640"/>
              <a:ext cx="1791000" cy="25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ja-JP" sz="1100" strike="noStrike" u="none">
                  <a:solidFill>
                    <a:srgbClr val="00afcc"/>
                  </a:solidFill>
                  <a:uFillTx/>
                  <a:latin typeface="メイリオ"/>
                  <a:ea typeface="メイリオ"/>
                </a:rPr>
                <a:t>テキストから画像生成</a:t>
              </a:r>
              <a:endParaRPr b="0" lang="en-US" sz="11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67" name="テキスト ボックス 29"/>
            <p:cNvSpPr/>
            <p:nvPr/>
          </p:nvSpPr>
          <p:spPr>
            <a:xfrm>
              <a:off x="3514320" y="5633640"/>
              <a:ext cx="2387520" cy="257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ja-JP" sz="1100" strike="noStrike" u="none">
                  <a:solidFill>
                    <a:srgbClr val="00afcc"/>
                  </a:solidFill>
                  <a:uFillTx/>
                  <a:latin typeface="メイリオ"/>
                  <a:ea typeface="メイリオ"/>
                </a:rPr>
                <a:t>生成塗りつぶし</a:t>
              </a:r>
              <a:endParaRPr b="0" lang="en-US" sz="11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68" name="テキスト ボックス 44"/>
            <p:cNvSpPr/>
            <p:nvPr/>
          </p:nvSpPr>
          <p:spPr>
            <a:xfrm>
              <a:off x="345240" y="5851080"/>
              <a:ext cx="1657080" cy="60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20000"/>
                </a:lnSpc>
              </a:pPr>
              <a:r>
                <a:rPr b="0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テキストによる指示で画像を瞬時に生成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ct val="120000"/>
                </a:lnSpc>
              </a:pPr>
              <a:r>
                <a:rPr b="0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することができます。参照画像をアップロードすることで配置どの構造や作風・スタイルを一致させた画像を効率的に作成します。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1069" name="図 56" descr=""/>
            <p:cNvPicPr/>
            <p:nvPr/>
          </p:nvPicPr>
          <p:blipFill>
            <a:blip r:embed="rId9"/>
            <a:srcRect l="11820" t="18037" r="10183" b="13494"/>
            <a:stretch/>
          </p:blipFill>
          <p:spPr>
            <a:xfrm>
              <a:off x="2103840" y="5585760"/>
              <a:ext cx="1339920" cy="912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070" name="図 59" descr=""/>
            <p:cNvPicPr/>
            <p:nvPr/>
          </p:nvPicPr>
          <p:blipFill>
            <a:blip r:embed="rId10"/>
            <a:srcRect l="14377" t="7119" r="15450" b="5424"/>
            <a:stretch/>
          </p:blipFill>
          <p:spPr>
            <a:xfrm>
              <a:off x="5310000" y="5595480"/>
              <a:ext cx="1299600" cy="9028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71" name="テキスト ボックス 60"/>
            <p:cNvSpPr/>
            <p:nvPr/>
          </p:nvSpPr>
          <p:spPr>
            <a:xfrm>
              <a:off x="3527640" y="5851080"/>
              <a:ext cx="1806840" cy="60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20000"/>
                </a:lnSpc>
              </a:pPr>
              <a:r>
                <a:rPr b="0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ブラシを使用して画像から即座に不要な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ct val="120000"/>
                </a:lnSpc>
              </a:pPr>
              <a:r>
                <a:rPr b="0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部分を削除することができます。また、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ct val="120000"/>
                </a:lnSpc>
              </a:pPr>
              <a:r>
                <a:rPr b="0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テキストによる指示で新たなオブジェクトを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  <a:p>
              <a:pPr defTabSz="914400">
                <a:lnSpc>
                  <a:spcPct val="120000"/>
                </a:lnSpc>
              </a:pPr>
              <a:r>
                <a:rPr b="0" lang="ja-JP" sz="700" strike="noStrike" u="none">
                  <a:solidFill>
                    <a:schemeClr val="dk1"/>
                  </a:solidFill>
                  <a:uFillTx/>
                  <a:latin typeface="Meiryo UI"/>
                  <a:ea typeface="Meiryo UI"/>
                </a:rPr>
                <a:t>追加したり、背景を置き換えることも可能です。</a:t>
              </a:r>
              <a:endParaRPr b="0" lang="en-US" sz="700" strike="noStrike" u="non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72" name="正方形/長方形 65"/>
            <p:cNvSpPr/>
            <p:nvPr/>
          </p:nvSpPr>
          <p:spPr>
            <a:xfrm>
              <a:off x="5936400" y="5595120"/>
              <a:ext cx="35640" cy="935640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2400" strike="noStrike" u="none">
                <a:solidFill>
                  <a:schemeClr val="dk1"/>
                </a:solidFill>
                <a:uFillTx/>
                <a:latin typeface="Times New Roman"/>
                <a:ea typeface="ＭＳ Ｐゴシック"/>
              </a:endParaRPr>
            </a:p>
          </p:txBody>
        </p:sp>
        <p:sp>
          <p:nvSpPr>
            <p:cNvPr id="1073" name="正方形/長方形 37"/>
            <p:cNvSpPr/>
            <p:nvPr/>
          </p:nvSpPr>
          <p:spPr>
            <a:xfrm>
              <a:off x="361080" y="5587560"/>
              <a:ext cx="3077640" cy="920520"/>
            </a:xfrm>
            <a:prstGeom prst="rect">
              <a:avLst/>
            </a:prstGeom>
            <a:noFill/>
            <a:ln w="9525">
              <a:solidFill>
                <a:srgbClr val="00af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2400" strike="noStrike" u="none">
                <a:solidFill>
                  <a:schemeClr val="dk1"/>
                </a:solidFill>
                <a:uFillTx/>
                <a:latin typeface="Times New Roman"/>
                <a:ea typeface="ＭＳ Ｐゴシック"/>
              </a:endParaRPr>
            </a:p>
          </p:txBody>
        </p:sp>
        <p:sp>
          <p:nvSpPr>
            <p:cNvPr id="1074" name="正方形/長方形 38"/>
            <p:cNvSpPr/>
            <p:nvPr/>
          </p:nvSpPr>
          <p:spPr>
            <a:xfrm>
              <a:off x="3529800" y="5587560"/>
              <a:ext cx="3077640" cy="920520"/>
            </a:xfrm>
            <a:prstGeom prst="rect">
              <a:avLst/>
            </a:prstGeom>
            <a:noFill/>
            <a:ln w="9525">
              <a:solidFill>
                <a:srgbClr val="00af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anchor="t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2400" strike="noStrike" u="none">
                <a:solidFill>
                  <a:schemeClr val="dk1"/>
                </a:solidFill>
                <a:uFillTx/>
                <a:latin typeface="Times New Roman"/>
                <a:ea typeface="ＭＳ Ｐゴシック"/>
              </a:endParaRPr>
            </a:p>
          </p:txBody>
        </p:sp>
      </p:grpSp>
      <p:sp>
        <p:nvSpPr>
          <p:cNvPr id="1075" name="テキスト ボックス 68"/>
          <p:cNvSpPr/>
          <p:nvPr/>
        </p:nvSpPr>
        <p:spPr>
          <a:xfrm>
            <a:off x="269640" y="6670080"/>
            <a:ext cx="6492240" cy="31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ja-JP" sz="1200" strike="noStrike" u="none">
                <a:solidFill>
                  <a:srgbClr val="eb718e"/>
                </a:solidFill>
                <a:uFillTx/>
                <a:latin typeface="メイリオ"/>
                <a:ea typeface="メイリオ"/>
              </a:rPr>
              <a:t>ここに載せきれない便利機能は、</a:t>
            </a:r>
            <a:r>
              <a:rPr b="0" lang="en-US" sz="1200" strike="noStrike" u="sng">
                <a:solidFill>
                  <a:srgbClr val="eb718e"/>
                </a:solidFill>
                <a:uFillTx/>
                <a:latin typeface="メイリオ"/>
                <a:ea typeface="メイリオ"/>
                <a:hlinkClick r:id="rId11"/>
              </a:rPr>
              <a:t>https://firefly.adobe.com/</a:t>
            </a:r>
            <a:r>
              <a:rPr b="1" lang="ja-JP" sz="1200" strike="noStrike" u="none">
                <a:solidFill>
                  <a:srgbClr val="eb718e"/>
                </a:solidFill>
                <a:uFillTx/>
                <a:latin typeface="メイリオ"/>
                <a:ea typeface="メイリオ"/>
              </a:rPr>
              <a:t>をご覧ください 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76" name="図 74" descr="光 が含まれている画像&#10;&#10;自動的に生成された説明"/>
          <p:cNvPicPr/>
          <p:nvPr/>
        </p:nvPicPr>
        <p:blipFill>
          <a:blip r:embed="rId12"/>
          <a:stretch/>
        </p:blipFill>
        <p:spPr>
          <a:xfrm>
            <a:off x="196560" y="5207400"/>
            <a:ext cx="446400" cy="421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7" name="図 76" descr="">
            <a:hlinkClick r:id="rId13"/>
          </p:cNvPr>
          <p:cNvPicPr/>
          <p:nvPr/>
        </p:nvPicPr>
        <p:blipFill>
          <a:blip r:embed="rId14"/>
          <a:stretch/>
        </p:blipFill>
        <p:spPr>
          <a:xfrm>
            <a:off x="6143400" y="6505920"/>
            <a:ext cx="500040" cy="500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8" name="図 78" descr="">
            <a:hlinkClick r:id="rId15"/>
          </p:cNvPr>
          <p:cNvPicPr/>
          <p:nvPr/>
        </p:nvPicPr>
        <p:blipFill>
          <a:blip r:embed="rId16"/>
          <a:stretch/>
        </p:blipFill>
        <p:spPr>
          <a:xfrm>
            <a:off x="6396480" y="9453600"/>
            <a:ext cx="448920" cy="448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LibreOffice/24.8.4.2$Windows_X86_64 LibreOffice_project/bb3cfa12c7b1bf994ecc5649a80400d06cd71002</Application>
  <AppVersion>15.0000</AppVersion>
  <Words>2411</Words>
  <Paragraphs>829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2025-02-05T00:51:50Z</dcterms:created>
  <dc:creator>h-ishida</dc:creator>
  <dc:description/>
  <dc:language>ja-JP</dc:language>
  <cp:lastModifiedBy>h-ishida</cp:lastModifiedBy>
  <dcterms:modified xsi:type="dcterms:W3CDTF">2025-02-05T00:59:42Z</dcterms:modified>
  <cp:revision>2</cp:revision>
  <dc:subject/>
  <dc:title>PowerPoint プレゼンテーション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</vt:i4>
  </property>
  <property fmtid="{D5CDD505-2E9C-101B-9397-08002B2CF9AE}" pid="3" name="PresentationFormat">
    <vt:lpwstr>A4 210 x 297 mm</vt:lpwstr>
  </property>
  <property fmtid="{D5CDD505-2E9C-101B-9397-08002B2CF9AE}" pid="4" name="Slides">
    <vt:i4>4</vt:i4>
  </property>
</Properties>
</file>